
<file path=[Content_Types].xml><?xml version="1.0" encoding="utf-8"?>
<Types xmlns="http://schemas.openxmlformats.org/package/2006/content-types">
  <Override PartName="/ppt/slides/slide41.xml" ContentType="application/vnd.openxmlformats-officedocument.presentationml.slide+xml"/>
  <Override PartName="/ppt/notesSlides/notesSlide16.xml" ContentType="application/vnd.openxmlformats-officedocument.presentationml.notesSlide+xml"/>
  <Override PartName="/ppt/slides/slide50.xml" ContentType="application/vnd.openxmlformats-officedocument.presentationml.slide+xml"/>
  <Override PartName="/ppt/slides/slide18.xml" ContentType="application/vnd.openxmlformats-officedocument.presentationml.slide+xml"/>
  <Override PartName="/ppt/notesSlides/notesSlide26.xml" ContentType="application/vnd.openxmlformats-officedocument.presentationml.notesSlide+xml"/>
  <Override PartName="/ppt/slides/slide60.xml" ContentType="application/vnd.openxmlformats-officedocument.presentationml.slide+xml"/>
  <Override PartName="/ppt/slides/slide28.xml" ContentType="application/vnd.openxmlformats-officedocument.presentationml.slide+xml"/>
  <Override PartName="/ppt/slides/slide37.xml" ContentType="application/vnd.openxmlformats-officedocument.presentationml.slide+xml"/>
  <Override PartName="/ppt/slides/slide70.xml" ContentType="application/vnd.openxmlformats-officedocument.presentationml.slide+xml"/>
  <Override PartName="/ppt/notesSlides/notesSlide45.xml" ContentType="application/vnd.openxmlformats-officedocument.presentationml.notesSlide+xml"/>
  <Override PartName="/ppt/slides/slide9.xml" ContentType="application/vnd.openxmlformats-officedocument.presentationml.slide+xml"/>
  <Override PartName="/ppt/slides/slide47.xml" ContentType="application/vnd.openxmlformats-officedocument.presentationml.slide+xml"/>
  <Override PartName="/ppt/notesSlides/notesSlide55.xml" ContentType="application/vnd.openxmlformats-officedocument.presentationml.notesSlide+xml"/>
  <Override PartName="/ppt/slides/slide56.xml" ContentType="application/vnd.openxmlformats-officedocument.presentationml.slide+xml"/>
  <Override PartName="/ppt/notesMasters/notesMaster1.xml" ContentType="application/vnd.openxmlformats-officedocument.presentationml.notesMaster+xml"/>
  <Override PartName="/ppt/notesSlides/notesSlide64.xml" ContentType="application/vnd.openxmlformats-officedocument.presentationml.notesSlide+xml"/>
  <Override PartName="/ppt/slides/slide66.xml" ContentType="application/vnd.openxmlformats-officedocument.presentationml.slide+xml"/>
  <Override PartName="/ppt/theme/theme1.xml" ContentType="application/vnd.openxmlformats-officedocument.theme+xml"/>
  <Override PartName="/ppt/notesSlides/notesSlide2.xml" ContentType="application/vnd.openxmlformats-officedocument.presentationml.notesSlide+xml"/>
  <Default Extension="jpeg" ContentType="image/jpeg"/>
  <Override PartName="/ppt/notesSlides/notesSlide11.xml" ContentType="application/vnd.openxmlformats-officedocument.presentationml.notesSlide+xml"/>
  <Override PartName="/ppt/slides/slide13.xml" ContentType="application/vnd.openxmlformats-officedocument.presentationml.slide+xml"/>
  <Override PartName="/ppt/notesSlides/notesSlide21.xml" ContentType="application/vnd.openxmlformats-officedocument.presentationml.notesSlide+xml"/>
  <Override PartName="/ppt/slides/slide23.xml" ContentType="application/vnd.openxmlformats-officedocument.presentationml.slide+xml"/>
  <Override PartName="/ppt/notesSlides/notesSlide31.xml" ContentType="application/vnd.openxmlformats-officedocument.presentationml.notesSlide+xml"/>
  <Override PartName="/ppt/slides/slide32.xml" ContentType="application/vnd.openxmlformats-officedocument.presentationml.slide+xml"/>
  <Override PartName="/ppt/slides/slide4.xml" ContentType="application/vnd.openxmlformats-officedocument.presentationml.slide+xml"/>
  <Override PartName="/ppt/notesSlides/notesSlide40.xml" ContentType="application/vnd.openxmlformats-officedocument.presentationml.notesSlide+xml"/>
  <Override PartName="/ppt/slideLayouts/slideLayout5.xml" ContentType="application/vnd.openxmlformats-officedocument.presentationml.slideLayout+xml"/>
  <Override PartName="/ppt/slides/slide42.xml" ContentType="application/vnd.openxmlformats-officedocument.presentationml.slide+xml"/>
  <Override PartName="/ppt/notesSlides/notesSlide17.xml" ContentType="application/vnd.openxmlformats-officedocument.presentationml.notesSlide+xml"/>
  <Override PartName="/ppt/notesSlides/notesSlide50.xml" ContentType="application/vnd.openxmlformats-officedocument.presentationml.notesSlide+xml"/>
  <Override PartName="/ppt/slides/slide51.xml" ContentType="application/vnd.openxmlformats-officedocument.presentationml.slide+xml"/>
  <Override PartName="/ppt/slides/slide19.xml" ContentType="application/vnd.openxmlformats-officedocument.presentationml.slide+xml"/>
  <Override PartName="/ppt/notesSlides/notesSlide27.xml" ContentType="application/vnd.openxmlformats-officedocument.presentationml.notesSlide+xml"/>
  <Override PartName="/ppt/slides/slide61.xml" ContentType="application/vnd.openxmlformats-officedocument.presentationml.slide+xml"/>
  <Override PartName="/ppt/slides/slide29.xml" ContentType="application/vnd.openxmlformats-officedocument.presentationml.slide+xml"/>
  <Override PartName="/ppt/notesSlides/notesSlide36.xml" ContentType="application/vnd.openxmlformats-officedocument.presentationml.notesSlide+xml"/>
  <Override PartName="/ppt/slides/slide38.xml" ContentType="application/vnd.openxmlformats-officedocument.presentationml.slide+xml"/>
  <Override PartName="/ppt/slides/slide71.xml" ContentType="application/vnd.openxmlformats-officedocument.presentationml.slide+xml"/>
  <Override PartName="/ppt/notesSlides/notesSlide46.xml" ContentType="application/vnd.openxmlformats-officedocument.presentationml.notesSlide+xml"/>
  <Override PartName="/ppt/slides/slide48.xml" ContentType="application/vnd.openxmlformats-officedocument.presentationml.slide+xml"/>
  <Override PartName="/ppt/notesSlides/notesSlide56.xml" ContentType="application/vnd.openxmlformats-officedocument.presentationml.notesSlide+xml"/>
  <Override PartName="/ppt/slides/slide57.xml" ContentType="application/vnd.openxmlformats-officedocument.presentationml.slide+xml"/>
  <Override PartName="/ppt/notesSlides/notesSlide65.xml" ContentType="application/vnd.openxmlformats-officedocument.presentationml.notesSlide+xml"/>
  <Override PartName="/ppt/slides/slide67.xml" ContentType="application/vnd.openxmlformats-officedocument.presentationml.slide+xml"/>
  <Override PartName="/ppt/theme/theme2.xml" ContentType="application/vnd.openxmlformats-officedocument.theme+xml"/>
  <Override PartName="/ppt/notesSlides/notesSlide3.xml" ContentType="application/vnd.openxmlformats-officedocument.presentationml.notesSlide+xml"/>
  <Override PartName="/ppt/notesSlides/notesSlide8.xml" ContentType="application/vnd.openxmlformats-officedocument.presentationml.notesSlide+xml"/>
  <Override PartName="/ppt/notesSlides/notesSlide12.xml" ContentType="application/vnd.openxmlformats-officedocument.presentationml.notesSlide+xml"/>
  <Override PartName="/ppt/slides/slide14.xml" ContentType="application/vnd.openxmlformats-officedocument.presentationml.slide+xml"/>
  <Override PartName="/ppt/notesSlides/notesSlide22.xml" ContentType="application/vnd.openxmlformats-officedocument.presentationml.notesSlide+xml"/>
  <Override PartName="/ppt/slides/slide24.xml" ContentType="application/vnd.openxmlformats-officedocument.presentationml.slide+xml"/>
  <Default Extension="bin" ContentType="application/vnd.openxmlformats-officedocument.presentationml.printerSettings"/>
  <Override PartName="/ppt/notesSlides/notesSlide32.xml" ContentType="application/vnd.openxmlformats-officedocument.presentationml.notesSlide+xml"/>
  <Override PartName="/ppt/slides/slide33.xml" ContentType="application/vnd.openxmlformats-officedocument.presentationml.slide+xml"/>
  <Override PartName="/ppt/slides/slide5.xml" ContentType="application/vnd.openxmlformats-officedocument.presentationml.slide+xml"/>
  <Override PartName="/ppt/notesSlides/notesSlide41.xml" ContentType="application/vnd.openxmlformats-officedocument.presentationml.notesSlide+xml"/>
  <Default Extension="xml" ContentType="application/xml"/>
  <Override PartName="/ppt/tableStyles.xml" ContentType="application/vnd.openxmlformats-officedocument.presentationml.tableStyles+xml"/>
  <Override PartName="/ppt/slides/slide43.xml" ContentType="application/vnd.openxmlformats-officedocument.presentationml.slide+xml"/>
  <Override PartName="/ppt/notesSlides/notesSlide18.xml" ContentType="application/vnd.openxmlformats-officedocument.presentationml.notesSlide+xml"/>
  <Override PartName="/ppt/notesSlides/notesSlide51.xml" ContentType="application/vnd.openxmlformats-officedocument.presentationml.notesSlide+xml"/>
  <Override PartName="/ppt/slides/slide52.xml" ContentType="application/vnd.openxmlformats-officedocument.presentationml.slide+xml"/>
  <Override PartName="/ppt/notesSlides/notesSlide60.xml" ContentType="application/vnd.openxmlformats-officedocument.presentationml.notesSlide+xml"/>
  <Override PartName="/ppt/notesSlides/notesSlide28.xml" ContentType="application/vnd.openxmlformats-officedocument.presentationml.notesSlide+xml"/>
  <Override PartName="/ppt/slides/slide62.xml" ContentType="application/vnd.openxmlformats-officedocument.presentationml.slide+xml"/>
  <Override PartName="/ppt/notesSlides/notesSlide37.xml" ContentType="application/vnd.openxmlformats-officedocument.presentationml.notesSlide+xml"/>
  <Override PartName="/ppt/notesSlides/notesSlide70.xml" ContentType="application/vnd.openxmlformats-officedocument.presentationml.notesSlide+xml"/>
  <Override PartName="/docProps/app.xml" ContentType="application/vnd.openxmlformats-officedocument.extended-properties+xml"/>
  <Override PartName="/ppt/slides/slide39.xml" ContentType="application/vnd.openxmlformats-officedocument.presentationml.slide+xml"/>
  <Override PartName="/ppt/notesSlides/notesSlide47.xml" ContentType="application/vnd.openxmlformats-officedocument.presentationml.notesSlide+xml"/>
  <Override PartName="/ppt/slides/slide49.xml" ContentType="application/vnd.openxmlformats-officedocument.presentationml.slide+xml"/>
  <Override PartName="/ppt/notesSlides/notesSlide57.xml" ContentType="application/vnd.openxmlformats-officedocument.presentationml.notesSlide+xml"/>
  <Override PartName="/ppt/slides/slide58.xml" ContentType="application/vnd.openxmlformats-officedocument.presentationml.slide+xml"/>
  <Override PartName="/docProps/core.xml" ContentType="application/vnd.openxmlformats-package.core-properties+xml"/>
  <Override PartName="/ppt/notesSlides/notesSlide66.xml" ContentType="application/vnd.openxmlformats-officedocument.presentationml.notesSlide+xml"/>
  <Override PartName="/ppt/slides/slide68.xml" ContentType="application/vnd.openxmlformats-officedocument.presentationml.slide+xml"/>
  <Override PartName="/ppt/theme/theme3.xml" ContentType="application/vnd.openxmlformats-officedocument.theme+xml"/>
  <Override PartName="/ppt/notesSlides/notesSlide4.xml" ContentType="application/vnd.openxmlformats-officedocument.presentationml.notesSlide+xml"/>
  <Override PartName="/ppt/slideLayouts/slideLayout1.xml" ContentType="application/vnd.openxmlformats-officedocument.presentationml.slideLayout+xml"/>
  <Override PartName="/ppt/notesSlides/notesSlide9.xml" ContentType="application/vnd.openxmlformats-officedocument.presentationml.notesSlide+xml"/>
  <Override PartName="/ppt/notesSlides/notesSlide13.xml" ContentType="application/vnd.openxmlformats-officedocument.presentationml.notesSlide+xml"/>
  <Override PartName="/ppt/slides/slide15.xml" ContentType="application/vnd.openxmlformats-officedocument.presentationml.slide+xml"/>
  <Override PartName="/ppt/notesSlides/notesSlide23.xml" ContentType="application/vnd.openxmlformats-officedocument.presentationml.notesSlide+xml"/>
  <Override PartName="/ppt/slides/slide25.xml" ContentType="application/vnd.openxmlformats-officedocument.presentationml.slide+xml"/>
  <Override PartName="/ppt/notesSlides/notesSlide33.xml" ContentType="application/vnd.openxmlformats-officedocument.presentationml.notesSlide+xml"/>
  <Override PartName="/ppt/slides/slide34.xml" ContentType="application/vnd.openxmlformats-officedocument.presentationml.slide+xml"/>
  <Override PartName="/ppt/slides/slide6.xml" ContentType="application/vnd.openxmlformats-officedocument.presentationml.slide+xml"/>
  <Override PartName="/ppt/notesSlides/notesSlide42.xml" ContentType="application/vnd.openxmlformats-officedocument.presentationml.notesSlide+xml"/>
  <Default Extension="png" ContentType="image/png"/>
  <Override PartName="/ppt/slides/slide44.xml" ContentType="application/vnd.openxmlformats-officedocument.presentationml.slide+xml"/>
  <Override PartName="/ppt/notesSlides/notesSlide19.xml" ContentType="application/vnd.openxmlformats-officedocument.presentationml.notesSlide+xml"/>
  <Override PartName="/ppt/notesSlides/notesSlide52.xml" ContentType="application/vnd.openxmlformats-officedocument.presentationml.notesSlide+xml"/>
  <Override PartName="/ppt/slides/slide53.xml" ContentType="application/vnd.openxmlformats-officedocument.presentationml.slide+xml"/>
  <Override PartName="/ppt/notesSlides/notesSlide61.xml" ContentType="application/vnd.openxmlformats-officedocument.presentationml.notesSlide+xml"/>
  <Override PartName="/ppt/notesSlides/notesSlide29.xml" ContentType="application/vnd.openxmlformats-officedocument.presentationml.notesSlide+xml"/>
  <Override PartName="/ppt/slides/slide63.xml" ContentType="application/vnd.openxmlformats-officedocument.presentationml.slide+xml"/>
  <Override PartName="/ppt/notesSlides/notesSlide38.xml" ContentType="application/vnd.openxmlformats-officedocument.presentationml.notesSlide+xml"/>
  <Override PartName="/ppt/notesSlides/notesSlide71.xml" ContentType="application/vnd.openxmlformats-officedocument.presentationml.notesSlide+xml"/>
  <Override PartName="/ppt/notesSlides/notesSlide48.xml" ContentType="application/vnd.openxmlformats-officedocument.presentationml.notesSlide+xml"/>
  <Override PartName="/ppt/notesSlides/notesSlide58.xml" ContentType="application/vnd.openxmlformats-officedocument.presentationml.notesSlide+xml"/>
  <Override PartName="/ppt/slides/slide59.xml" ContentType="application/vnd.openxmlformats-officedocument.presentationml.slide+xml"/>
  <Override PartName="/ppt/notesSlides/notesSlide67.xml" ContentType="application/vnd.openxmlformats-officedocument.presentationml.notesSlide+xml"/>
  <Override PartName="/ppt/slides/slide69.xml" ContentType="application/vnd.openxmlformats-officedocument.presentationml.slide+xml"/>
  <Override PartName="/ppt/notesSlides/notesSlide5.xml" ContentType="application/vnd.openxmlformats-officedocument.presentationml.notesSlide+xml"/>
  <Override PartName="/ppt/slides/slide10.xml" ContentType="application/vnd.openxmlformats-officedocument.presentationml.slide+xml"/>
  <Override PartName="/ppt/slides/slide20.xml" ContentType="application/vnd.openxmlformats-officedocument.presentationml.slide+xml"/>
  <Override PartName="/ppt/slides/slide1.xml" ContentType="application/vnd.openxmlformats-officedocument.presentationml.slide+xml"/>
  <Override PartName="/ppt/slideLayouts/slideLayout2.xml" ContentType="application/vnd.openxmlformats-officedocument.presentationml.slideLayout+xml"/>
  <Override PartName="/ppt/notesSlides/notesSlide14.xml" ContentType="application/vnd.openxmlformats-officedocument.presentationml.notesSlide+xml"/>
  <Override PartName="/ppt/slides/slide16.xml" ContentType="application/vnd.openxmlformats-officedocument.presentationml.slide+xml"/>
  <Override PartName="/ppt/notesSlides/notesSlide24.xml" ContentType="application/vnd.openxmlformats-officedocument.presentationml.notesSlide+xml"/>
  <Override PartName="/ppt/viewProps.xml" ContentType="application/vnd.openxmlformats-officedocument.presentationml.viewProps+xml"/>
  <Default Extension="rels" ContentType="application/vnd.openxmlformats-package.relationships+xml"/>
  <Override PartName="/ppt/slides/slide26.xml" ContentType="application/vnd.openxmlformats-officedocument.presentationml.slide+xml"/>
  <Override PartName="/ppt/notesSlides/notesSlide34.xml" ContentType="application/vnd.openxmlformats-officedocument.presentationml.notesSlide+xml"/>
  <Override PartName="/ppt/slides/slide35.xml" ContentType="application/vnd.openxmlformats-officedocument.presentationml.slide+xml"/>
  <Override PartName="/ppt/slides/slide7.xml" ContentType="application/vnd.openxmlformats-officedocument.presentationml.slide+xml"/>
  <Override PartName="/ppt/notesSlides/notesSlide43.xml" ContentType="application/vnd.openxmlformats-officedocument.presentationml.notesSlide+xml"/>
  <Override PartName="/ppt/slides/slide45.xml" ContentType="application/vnd.openxmlformats-officedocument.presentationml.slide+xml"/>
  <Override PartName="/ppt/notesSlides/notesSlide53.xml" ContentType="application/vnd.openxmlformats-officedocument.presentationml.notesSlide+xml"/>
  <Override PartName="/ppt/slides/slide54.xml" ContentType="application/vnd.openxmlformats-officedocument.presentationml.slide+xml"/>
  <Override PartName="/ppt/notesSlides/notesSlide62.xml" ContentType="application/vnd.openxmlformats-officedocument.presentationml.notesSlide+xml"/>
  <Override PartName="/ppt/slides/slide64.xml" ContentType="application/vnd.openxmlformats-officedocument.presentationml.slide+xml"/>
  <Override PartName="/ppt/presProps.xml" ContentType="application/vnd.openxmlformats-officedocument.presentationml.presProps+xml"/>
  <Override PartName="/ppt/notesSlides/notesSlide39.xml" ContentType="application/vnd.openxmlformats-officedocument.presentationml.notesSlide+xml"/>
  <Override PartName="/ppt/notesSlides/notesSlide49.xml" ContentType="application/vnd.openxmlformats-officedocument.presentationml.notesSlide+xml"/>
  <Override PartName="/ppt/presentation.xml" ContentType="application/vnd.openxmlformats-officedocument.presentationml.presentation.main+xml"/>
  <Override PartName="/ppt/notesSlides/notesSlide59.xml" ContentType="application/vnd.openxmlformats-officedocument.presentationml.notesSlide+xml"/>
  <Override PartName="/ppt/notesSlides/notesSlide68.xml" ContentType="application/vnd.openxmlformats-officedocument.presentationml.notesSlide+xml"/>
  <Override PartName="/ppt/notesSlides/notesSlide6.xml" ContentType="application/vnd.openxmlformats-officedocument.presentationml.notesSlide+xml"/>
  <Override PartName="/ppt/notesSlides/notesSlide10.xml" ContentType="application/vnd.openxmlformats-officedocument.presentationml.notesSlide+xml"/>
  <Override PartName="/ppt/slides/slide11.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2.xml" ContentType="application/vnd.openxmlformats-officedocument.presentationml.slide+xml"/>
  <Override PartName="/ppt/handoutMasters/handoutMaster1.xml" ContentType="application/vnd.openxmlformats-officedocument.presentationml.handoutMaster+xml"/>
  <Override PartName="/ppt/slideLayouts/slideLayout3.xml" ContentType="application/vnd.openxmlformats-officedocument.presentationml.slideLayout+xml"/>
  <Override PartName="/ppt/slides/slide40.xml" ContentType="application/vnd.openxmlformats-officedocument.presentationml.slide+xml"/>
  <Override PartName="/ppt/notesSlides/notesSlide15.xml" ContentType="application/vnd.openxmlformats-officedocument.presentationml.notesSlide+xml"/>
  <Override PartName="/ppt/slides/slide17.xml" ContentType="application/vnd.openxmlformats-officedocument.presentationml.slide+xml"/>
  <Override PartName="/ppt/notesSlides/notesSlide25.xml" ContentType="application/vnd.openxmlformats-officedocument.presentationml.notesSlide+xml"/>
  <Override PartName="/ppt/slides/slide27.xml" ContentType="application/vnd.openxmlformats-officedocument.presentationml.slide+xml"/>
  <Override PartName="/ppt/notesSlides/notesSlide35.xml" ContentType="application/vnd.openxmlformats-officedocument.presentationml.notesSlide+xml"/>
  <Override PartName="/ppt/slides/slide36.xml" ContentType="application/vnd.openxmlformats-officedocument.presentationml.slide+xml"/>
  <Override PartName="/ppt/slides/slide8.xml" ContentType="application/vnd.openxmlformats-officedocument.presentationml.slide+xml"/>
  <Override PartName="/ppt/notesSlides/notesSlide44.xml" ContentType="application/vnd.openxmlformats-officedocument.presentationml.notesSlide+xml"/>
  <Override PartName="/ppt/slides/slide46.xml" ContentType="application/vnd.openxmlformats-officedocument.presentationml.slide+xml"/>
  <Override PartName="/ppt/notesSlides/notesSlide54.xml" ContentType="application/vnd.openxmlformats-officedocument.presentationml.notesSlide+xml"/>
  <Override PartName="/ppt/slides/slide55.xml" ContentType="application/vnd.openxmlformats-officedocument.presentationml.slide+xml"/>
  <Override PartName="/ppt/notesSlides/notesSlide63.xml" ContentType="application/vnd.openxmlformats-officedocument.presentationml.notesSlide+xml"/>
  <Override PartName="/ppt/slides/slide65.xml" ContentType="application/vnd.openxmlformats-officedocument.presentationml.slide+xml"/>
  <Override PartName="/ppt/notesSlides/notesSlide1.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slides/slide12.xml" ContentType="application/vnd.openxmlformats-officedocument.presentationml.slide+xml"/>
  <Override PartName="/ppt/notesSlides/notesSlide20.xml" ContentType="application/vnd.openxmlformats-officedocument.presentationml.notesSlide+xml"/>
  <Override PartName="/ppt/slides/slide22.xml" ContentType="application/vnd.openxmlformats-officedocument.presentationml.slide+xml"/>
  <Override PartName="/ppt/notesSlides/notesSlide30.xml" ContentType="application/vnd.openxmlformats-officedocument.presentationml.notesSlide+xml"/>
  <Override PartName="/ppt/slides/slide31.xml" ContentType="application/vnd.openxmlformats-officedocument.presentationml.slide+xml"/>
  <Override PartName="/ppt/slides/slide3.xml" ContentType="application/vnd.openxmlformats-officedocument.presentationml.slide+xml"/>
  <Override PartName="/ppt/slideLayouts/slideLayout4.xml" ContentType="application/vnd.openxmlformats-officedocument.presentationml.slideLayout+xml"/>
  <Override PartName="/ppt/slideMasters/slideMaster1.xml" ContentType="application/vnd.openxmlformats-officedocument.presentationml.slideMaster+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notesMasterIdLst>
    <p:notesMasterId r:id="rId73"/>
  </p:notesMasterIdLst>
  <p:handoutMasterIdLst>
    <p:handoutMasterId r:id="rId74"/>
  </p:handoutMasterIdLst>
  <p:sldIdLst>
    <p:sldId id="337" r:id="rId2"/>
    <p:sldId id="256" r:id="rId3"/>
    <p:sldId id="257" r:id="rId4"/>
    <p:sldId id="263" r:id="rId5"/>
    <p:sldId id="338" r:id="rId6"/>
    <p:sldId id="344" r:id="rId7"/>
    <p:sldId id="299" r:id="rId8"/>
    <p:sldId id="345" r:id="rId9"/>
    <p:sldId id="267" r:id="rId10"/>
    <p:sldId id="284" r:id="rId11"/>
    <p:sldId id="350" r:id="rId12"/>
    <p:sldId id="321" r:id="rId13"/>
    <p:sldId id="316" r:id="rId14"/>
    <p:sldId id="261" r:id="rId15"/>
    <p:sldId id="295" r:id="rId16"/>
    <p:sldId id="297" r:id="rId17"/>
    <p:sldId id="351" r:id="rId18"/>
    <p:sldId id="352" r:id="rId19"/>
    <p:sldId id="269" r:id="rId20"/>
    <p:sldId id="273" r:id="rId21"/>
    <p:sldId id="298" r:id="rId22"/>
    <p:sldId id="292" r:id="rId23"/>
    <p:sldId id="315" r:id="rId24"/>
    <p:sldId id="304" r:id="rId25"/>
    <p:sldId id="288" r:id="rId26"/>
    <p:sldId id="274" r:id="rId27"/>
    <p:sldId id="271" r:id="rId28"/>
    <p:sldId id="266" r:id="rId29"/>
    <p:sldId id="285" r:id="rId30"/>
    <p:sldId id="319" r:id="rId31"/>
    <p:sldId id="281" r:id="rId32"/>
    <p:sldId id="286" r:id="rId33"/>
    <p:sldId id="289" r:id="rId34"/>
    <p:sldId id="283" r:id="rId35"/>
    <p:sldId id="276" r:id="rId36"/>
    <p:sldId id="270" r:id="rId37"/>
    <p:sldId id="300" r:id="rId38"/>
    <p:sldId id="301" r:id="rId39"/>
    <p:sldId id="296" r:id="rId40"/>
    <p:sldId id="340" r:id="rId41"/>
    <p:sldId id="320" r:id="rId42"/>
    <p:sldId id="305" r:id="rId43"/>
    <p:sldId id="290" r:id="rId44"/>
    <p:sldId id="277" r:id="rId45"/>
    <p:sldId id="309" r:id="rId46"/>
    <p:sldId id="311" r:id="rId47"/>
    <p:sldId id="330" r:id="rId48"/>
    <p:sldId id="328" r:id="rId49"/>
    <p:sldId id="307" r:id="rId50"/>
    <p:sldId id="313" r:id="rId51"/>
    <p:sldId id="275" r:id="rId52"/>
    <p:sldId id="317" r:id="rId53"/>
    <p:sldId id="291" r:id="rId54"/>
    <p:sldId id="293" r:id="rId55"/>
    <p:sldId id="318" r:id="rId56"/>
    <p:sldId id="294" r:id="rId57"/>
    <p:sldId id="346" r:id="rId58"/>
    <p:sldId id="347" r:id="rId59"/>
    <p:sldId id="348" r:id="rId60"/>
    <p:sldId id="349" r:id="rId61"/>
    <p:sldId id="303" r:id="rId62"/>
    <p:sldId id="308" r:id="rId63"/>
    <p:sldId id="353" r:id="rId64"/>
    <p:sldId id="343" r:id="rId65"/>
    <p:sldId id="302" r:id="rId66"/>
    <p:sldId id="265" r:id="rId67"/>
    <p:sldId id="306" r:id="rId68"/>
    <p:sldId id="282" r:id="rId69"/>
    <p:sldId id="336" r:id="rId70"/>
    <p:sldId id="335" r:id="rId71"/>
    <p:sldId id="259" r:id="rId7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071" autoAdjust="0"/>
    <p:restoredTop sz="82667" autoAdjust="0"/>
  </p:normalViewPr>
  <p:slideViewPr>
    <p:cSldViewPr>
      <p:cViewPr varScale="1">
        <p:scale>
          <a:sx n="83" d="100"/>
          <a:sy n="83" d="100"/>
        </p:scale>
        <p:origin x="-1096"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notesMaster" Target="notesMasters/notesMaster1.xml"/><Relationship Id="rId74" Type="http://schemas.openxmlformats.org/officeDocument/2006/relationships/handoutMaster" Target="handoutMasters/handoutMaster1.xml"/><Relationship Id="rId75" Type="http://schemas.openxmlformats.org/officeDocument/2006/relationships/printerSettings" Target="printerSettings/printerSettings1.bin"/><Relationship Id="rId76" Type="http://schemas.openxmlformats.org/officeDocument/2006/relationships/presProps" Target="presProps.xml"/><Relationship Id="rId77" Type="http://schemas.openxmlformats.org/officeDocument/2006/relationships/viewProps" Target="viewProps.xml"/><Relationship Id="rId78" Type="http://schemas.openxmlformats.org/officeDocument/2006/relationships/theme" Target="theme/theme1.xml"/><Relationship Id="rId79" Type="http://schemas.openxmlformats.org/officeDocument/2006/relationships/tableStyles" Target="tableStyle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33ACFF9E-C9CC-4389-87C2-E02F5F11AC3C}" type="datetimeFigureOut">
              <a:rPr lang="en-US" smtClean="0"/>
              <a:pPr/>
              <a:t>1/24/12</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AC507A67-DA78-4D02-AF0B-FE9CE4988735}"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891368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A8EF1857-F003-425B-BBC6-88B12CBFA949}" type="datetimeFigureOut">
              <a:rPr lang="en-US" smtClean="0"/>
              <a:pPr/>
              <a:t>1/24/12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A890AFD-E0E6-4836-B77D-CB3D8A8C4E4C}"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44962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A890AFD-E0E6-4836-B77D-CB3D8A8C4E4C}" type="slidenum">
              <a:rPr lang="en-US" smtClean="0"/>
              <a:pPr/>
              <a:t>1</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91548785"/>
      </p:ext>
    </p:extLst>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A890AFD-E0E6-4836-B77D-CB3D8A8C4E4C}" type="slidenum">
              <a:rPr lang="en-US" smtClean="0"/>
              <a:pPr/>
              <a:t>10</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67068601"/>
      </p:ext>
    </p:extLst>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CSS PROFILE is a form from College Scholarship Services.  It must be submitted in addition to the FAFSA, but ONLY if a school (typically private colleges) or a scholarship organization requires it.    </a:t>
            </a:r>
          </a:p>
          <a:p>
            <a:pPr marL="174708" indent="-174708">
              <a:buFont typeface="Arial" pitchFamily="34" charset="0"/>
              <a:buChar char="•"/>
            </a:pPr>
            <a:r>
              <a:rPr lang="en-US" dirty="0" smtClean="0"/>
              <a:t>The CSS PROFILE gathers supplemental financial and family information and is available online at www.CollegeBoard.com under students, then Pay for College.</a:t>
            </a:r>
          </a:p>
          <a:p>
            <a:pPr marL="174708" indent="-174708">
              <a:buFont typeface="Arial" pitchFamily="34" charset="0"/>
              <a:buChar char="•"/>
            </a:pPr>
            <a:r>
              <a:rPr lang="en-US" dirty="0" smtClean="0"/>
              <a:t>There is a $9 registration fee, plus a fee of $16 for EACH SCHOOL or scholarship organization listed on the form. A limited number of fee waivers are granted automatically to first-year, first-time citizen — or eligible non-citizen applicants — from low-income families, based on the financial information provided on the PROFILE.</a:t>
            </a:r>
          </a:p>
          <a:p>
            <a:pPr marL="174708" indent="-174708">
              <a:buFont typeface="Arial" pitchFamily="34" charset="0"/>
              <a:buChar char="•"/>
            </a:pPr>
            <a:r>
              <a:rPr lang="en-US" dirty="0" smtClean="0"/>
              <a:t>Contact the schools</a:t>
            </a:r>
            <a:r>
              <a:rPr lang="en-US" baseline="0" dirty="0" smtClean="0"/>
              <a:t> you are applying to, to see if this form is required!</a:t>
            </a:r>
          </a:p>
          <a:p>
            <a:pPr marL="174708" indent="-174708">
              <a:buFont typeface="Arial" pitchFamily="34" charset="0"/>
              <a:buChar char="•"/>
            </a:pPr>
            <a:endParaRPr lang="en-US" baseline="0" dirty="0" smtClean="0"/>
          </a:p>
          <a:p>
            <a:r>
              <a:rPr lang="en-US" dirty="0" smtClean="0"/>
              <a:t>Some schools have their own institutional financial aid application that must be submitted in addition to the FAFSA.  Information is usually available online, at a school’s web site, explaining what financial aid applications are needed to be completed by the applicant. </a:t>
            </a:r>
          </a:p>
          <a:p>
            <a:endParaRPr lang="en-US" dirty="0" smtClean="0"/>
          </a:p>
          <a:p>
            <a:r>
              <a:rPr lang="en-US" dirty="0" smtClean="0"/>
              <a:t>It is the responsibility of the student to complete all required applications and return them to the school in a timely manner. Please note that often schools require separate applications for non-need based financial aid. For example, many schools have a separate application process and deadline for academic scholarships.</a:t>
            </a:r>
          </a:p>
          <a:p>
            <a:endParaRPr lang="en-US" dirty="0" smtClean="0"/>
          </a:p>
          <a:p>
            <a:pPr marL="174708" indent="-174708">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1A890AFD-E0E6-4836-B77D-CB3D8A8C4E4C}" type="slidenum">
              <a:rPr lang="en-US" smtClean="0"/>
              <a:pPr/>
              <a:t>11</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430416455"/>
      </p:ext>
    </p:extLst>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standard form that collects demographic and financial information about the student and family</a:t>
            </a:r>
          </a:p>
          <a:p>
            <a:endParaRPr lang="en-US" dirty="0" smtClean="0"/>
          </a:p>
          <a:p>
            <a:r>
              <a:rPr lang="en-US" dirty="0" smtClean="0"/>
              <a:t>Information used to calculate the Expected Family Contribution or EFC - </a:t>
            </a:r>
          </a:p>
          <a:p>
            <a:r>
              <a:rPr lang="en-US" dirty="0" smtClean="0"/>
              <a:t>The amount of money a student and his or her family may reasonably be expected to contribute towards the cost of the student’s education for an academic year</a:t>
            </a:r>
            <a:endParaRPr lang="en-US" dirty="0"/>
          </a:p>
        </p:txBody>
      </p:sp>
      <p:sp>
        <p:nvSpPr>
          <p:cNvPr id="4" name="Slide Number Placeholder 3"/>
          <p:cNvSpPr>
            <a:spLocks noGrp="1"/>
          </p:cNvSpPr>
          <p:nvPr>
            <p:ph type="sldNum" sz="quarter" idx="10"/>
          </p:nvPr>
        </p:nvSpPr>
        <p:spPr/>
        <p:txBody>
          <a:bodyPr/>
          <a:lstStyle/>
          <a:p>
            <a:fld id="{1A890AFD-E0E6-4836-B77D-CB3D8A8C4E4C}" type="slidenum">
              <a:rPr lang="en-US" smtClean="0"/>
              <a:pPr/>
              <a:t>12</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004084230"/>
      </p:ext>
    </p:extLst>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Know your deadlines - Since the FAFSA is used to apply for federal, state, and school funds, it must be submitted by earliest of all applicable deadlines.  Many schools set application deadline dates which are earlier than federal or state deadlines</a:t>
            </a:r>
          </a:p>
          <a:p>
            <a:endParaRPr lang="en-US" baseline="0" dirty="0" smtClean="0"/>
          </a:p>
          <a:p>
            <a:r>
              <a:rPr lang="en-US" baseline="0" dirty="0" smtClean="0"/>
              <a:t>Students may list up to ten schools on their online FAFSA, and need not be accepted for admission at the time of FAFSA submission. Applicants may delete and add schools by making a correction to the FAFSA.</a:t>
            </a:r>
          </a:p>
          <a:p>
            <a:endParaRPr lang="en-US" baseline="0" dirty="0" smtClean="0"/>
          </a:p>
          <a:p>
            <a:r>
              <a:rPr lang="en-US" baseline="0" dirty="0" smtClean="0"/>
              <a:t>Often, a school deadline for receipt of the FAFSA occurs prior to an applicant completing their tax returns. Applicants and their families may choose to use estimated information on their FAFSA if the appropriate tax return data is not yet available.  However, if an applicant chooses to use estimated data, they should correct the FAFSA, using the FAFSA-IRS Data Retrieval process, after completing their actual tax return</a:t>
            </a:r>
          </a:p>
        </p:txBody>
      </p:sp>
      <p:sp>
        <p:nvSpPr>
          <p:cNvPr id="4" name="Slide Number Placeholder 3"/>
          <p:cNvSpPr>
            <a:spLocks noGrp="1"/>
          </p:cNvSpPr>
          <p:nvPr>
            <p:ph type="sldNum" sz="quarter" idx="10"/>
          </p:nvPr>
        </p:nvSpPr>
        <p:spPr/>
        <p:txBody>
          <a:bodyPr/>
          <a:lstStyle/>
          <a:p>
            <a:fld id="{1A890AFD-E0E6-4836-B77D-CB3D8A8C4E4C}" type="slidenum">
              <a:rPr lang="en-US" smtClean="0"/>
              <a:pPr/>
              <a:t>13</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49904741"/>
      </p:ext>
    </p:extLst>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FAFSA is used to determine student eligibility for many need based programs. Federal programs such as Pell Grants, work study and student loans. State Programs such as the Pennsylvania State Grant , state work study and other special programs. School Programs such as need based grants and scholarships. </a:t>
            </a:r>
          </a:p>
          <a:p>
            <a:endParaRPr lang="en-US" dirty="0" smtClean="0"/>
          </a:p>
          <a:p>
            <a:r>
              <a:rPr lang="en-US" dirty="0" smtClean="0"/>
              <a:t>The FAFSA must be filed beginning on January 1 of the upcoming award year. For the 2012-2013</a:t>
            </a:r>
            <a:r>
              <a:rPr lang="en-US" baseline="0" dirty="0" smtClean="0"/>
              <a:t> </a:t>
            </a:r>
            <a:r>
              <a:rPr lang="en-US" dirty="0" smtClean="0"/>
              <a:t>school year, this would be January 1, 2012.  Students may list up to ten schools on their online FAFSA and need not be accepted for admission at the time of FAFSA submission. You should check with each school that you apply to and see what  is their deadline date that they need you to complete the FAFSA.  </a:t>
            </a:r>
          </a:p>
          <a:p>
            <a:endParaRPr lang="en-US" dirty="0" smtClean="0"/>
          </a:p>
          <a:p>
            <a:r>
              <a:rPr lang="en-US" dirty="0" smtClean="0"/>
              <a:t>FAFSA on the web is the preferred and most popular method for submitting the FAFSA. Online applications are processed faster, are more accurate and are easier to correct.  Only incudes basic questions due to “Skip Logic” The application is available in English and Spanish. </a:t>
            </a:r>
          </a:p>
          <a:p>
            <a:endParaRPr lang="en-US" dirty="0" smtClean="0"/>
          </a:p>
          <a:p>
            <a:r>
              <a:rPr lang="en-US" dirty="0" smtClean="0"/>
              <a:t>A paper FAFSA  is available in both English and Spanish.  The paper process takes longer and is used by very few applicants. </a:t>
            </a:r>
          </a:p>
          <a:p>
            <a:endParaRPr lang="en-US" dirty="0" smtClean="0"/>
          </a:p>
          <a:p>
            <a:r>
              <a:rPr lang="en-US" dirty="0" smtClean="0"/>
              <a:t>The FAFSA on the web worksheet can be used to gather certain pieces of information before going online to complete the actual form. This worksheet is optional and you are not required to complete it. </a:t>
            </a:r>
          </a:p>
          <a:p>
            <a:endParaRPr lang="en-US" dirty="0" smtClean="0"/>
          </a:p>
          <a:p>
            <a:r>
              <a:rPr lang="en-US" dirty="0" smtClean="0"/>
              <a:t>The Free Application for Federal Student Aid on the Web (FOTW) is now completed by 99% of students applying for financial aid.  Paper FAFSAs are virtually obsolete.</a:t>
            </a:r>
          </a:p>
          <a:p>
            <a:endParaRPr lang="en-US" dirty="0"/>
          </a:p>
        </p:txBody>
      </p:sp>
      <p:sp>
        <p:nvSpPr>
          <p:cNvPr id="4" name="Slide Number Placeholder 3"/>
          <p:cNvSpPr>
            <a:spLocks noGrp="1"/>
          </p:cNvSpPr>
          <p:nvPr>
            <p:ph type="sldNum" sz="quarter" idx="10"/>
          </p:nvPr>
        </p:nvSpPr>
        <p:spPr/>
        <p:txBody>
          <a:bodyPr/>
          <a:lstStyle/>
          <a:p>
            <a:fld id="{1A890AFD-E0E6-4836-B77D-CB3D8A8C4E4C}" type="slidenum">
              <a:rPr lang="en-US" smtClean="0"/>
              <a:pPr/>
              <a:t>14</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67068601"/>
      </p:ext>
    </p:extLst>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web site to apply on line is www.fafsa.gov. This will default to fafsa.ed.gov. Applicants begin by click on Start </a:t>
            </a:r>
            <a:r>
              <a:rPr lang="en-US" dirty="0" err="1" smtClean="0"/>
              <a:t>Here.</a:t>
            </a:r>
            <a:endParaRPr lang="en-US" dirty="0" smtClean="0"/>
          </a:p>
          <a:p>
            <a:endParaRPr lang="en-US" dirty="0" smtClean="0"/>
          </a:p>
          <a:p>
            <a:r>
              <a:rPr lang="en-US" dirty="0" smtClean="0"/>
              <a:t>Be cautious, there are websites that charge students to complete the Free Application for Federal Student Aid. Fore example, www.fafsa.com. DO NOT pay any fees to file the FAFSA. </a:t>
            </a:r>
          </a:p>
          <a:p>
            <a:endParaRPr lang="en-US" dirty="0" smtClean="0"/>
          </a:p>
          <a:p>
            <a:r>
              <a:rPr lang="en-US" dirty="0" smtClean="0"/>
              <a:t>Two items on the site are helpful to applicants as they prepare to file the FAFSA. The FAFSA on the web worksheet can be used to gather certain pieces of information before going online to complete the actual form. This worksheet is optional and you are not required to complete it. </a:t>
            </a:r>
          </a:p>
          <a:p>
            <a:r>
              <a:rPr lang="en-US" dirty="0" smtClean="0"/>
              <a:t>Applicants can also view a listing of documents needed to complete the FAFSA to ensure that you have everything that you need before starting the on-line process.  Keep in mind, that on average, it takes about an hour and 15 min. to complete the on-line FAFSA.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1A890AFD-E0E6-4836-B77D-CB3D8A8C4E4C}" type="slidenum">
              <a:rPr lang="en-US" smtClean="0"/>
              <a:pPr/>
              <a:t>15</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9781682"/>
      </p:ext>
    </p:extLst>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Information concerning income and assets is needed in order to complete a FAFSA. Please note if an applicant uses the FAFSA-IRS Data Retrieval Process, they may not need to have an actual copy of a tax return with them to complete the FAFSA. </a:t>
            </a:r>
            <a:endParaRPr lang="en-US" dirty="0"/>
          </a:p>
        </p:txBody>
      </p:sp>
      <p:sp>
        <p:nvSpPr>
          <p:cNvPr id="4" name="Slide Number Placeholder 3"/>
          <p:cNvSpPr>
            <a:spLocks noGrp="1"/>
          </p:cNvSpPr>
          <p:nvPr>
            <p:ph type="sldNum" sz="quarter" idx="10"/>
          </p:nvPr>
        </p:nvSpPr>
        <p:spPr/>
        <p:txBody>
          <a:bodyPr/>
          <a:lstStyle/>
          <a:p>
            <a:fld id="{1A890AFD-E0E6-4836-B77D-CB3D8A8C4E4C}" type="slidenum">
              <a:rPr lang="en-US" smtClean="0"/>
              <a:pPr/>
              <a:t>16</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15538468"/>
      </p:ext>
    </p:extLst>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1A890AFD-E0E6-4836-B77D-CB3D8A8C4E4C}" type="slidenum">
              <a:rPr lang="en-US" smtClean="0"/>
              <a:pPr/>
              <a:t>17</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49904741"/>
      </p:ext>
    </p:extLst>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1A890AFD-E0E6-4836-B77D-CB3D8A8C4E4C}" type="slidenum">
              <a:rPr lang="en-US" smtClean="0"/>
              <a:pPr/>
              <a:t>18</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49904741"/>
      </p:ext>
    </p:extLst>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Applicant will have to authenticate</a:t>
            </a:r>
            <a:r>
              <a:rPr lang="en-US" baseline="0" dirty="0" smtClean="0"/>
              <a:t> by using FSA Pin and SS#</a:t>
            </a:r>
          </a:p>
          <a:p>
            <a:endParaRPr lang="en-US" baseline="0" dirty="0" smtClean="0"/>
          </a:p>
        </p:txBody>
      </p:sp>
      <p:sp>
        <p:nvSpPr>
          <p:cNvPr id="4" name="Slide Number Placeholder 3"/>
          <p:cNvSpPr>
            <a:spLocks noGrp="1"/>
          </p:cNvSpPr>
          <p:nvPr>
            <p:ph type="sldNum" sz="quarter" idx="10"/>
          </p:nvPr>
        </p:nvSpPr>
        <p:spPr/>
        <p:txBody>
          <a:bodyPr/>
          <a:lstStyle/>
          <a:p>
            <a:fld id="{1A890AFD-E0E6-4836-B77D-CB3D8A8C4E4C}" type="slidenum">
              <a:rPr lang="en-US" smtClean="0"/>
              <a:pPr/>
              <a:t>19</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49904741"/>
      </p:ext>
    </p:extLst>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A890AFD-E0E6-4836-B77D-CB3D8A8C4E4C}" type="slidenum">
              <a:rPr lang="en-US" smtClean="0"/>
              <a:pPr/>
              <a:t>2</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95243161"/>
      </p:ext>
    </p:extLst>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any of the following statements apply to the student or</a:t>
            </a:r>
            <a:r>
              <a:rPr lang="en-US" baseline="0" dirty="0" smtClean="0"/>
              <a:t> to the parent, The IDRT will not provide the information needed to complete the FAFSA.  The applicant will have to use their own tax records to complete the FAFSA</a:t>
            </a:r>
          </a:p>
          <a:p>
            <a:pPr marL="174708" indent="-174708">
              <a:buFontTx/>
              <a:buChar char="-"/>
            </a:pPr>
            <a:r>
              <a:rPr lang="en-US" baseline="0" dirty="0" smtClean="0"/>
              <a:t>My tax filing status is “married filing separately”</a:t>
            </a:r>
          </a:p>
          <a:p>
            <a:pPr marL="174708" indent="-174708">
              <a:buFontTx/>
              <a:buChar char="-"/>
            </a:pPr>
            <a:r>
              <a:rPr lang="en-US" baseline="0" dirty="0" smtClean="0"/>
              <a:t>My tax filing status is “head of household”</a:t>
            </a:r>
          </a:p>
          <a:p>
            <a:pPr marL="174708" indent="-174708">
              <a:buFontTx/>
              <a:buChar char="-"/>
            </a:pPr>
            <a:r>
              <a:rPr lang="en-US" baseline="0" dirty="0" smtClean="0"/>
              <a:t>I filed an amended tax return</a:t>
            </a:r>
          </a:p>
          <a:p>
            <a:pPr marL="174708" indent="-174708">
              <a:buFontTx/>
              <a:buChar char="-"/>
            </a:pPr>
            <a:r>
              <a:rPr lang="en-US" baseline="0" dirty="0" smtClean="0"/>
              <a:t>I filed a foreign tax return</a:t>
            </a:r>
          </a:p>
          <a:p>
            <a:pPr marL="174708" indent="-174708">
              <a:buFontTx/>
              <a:buChar char="-"/>
            </a:pPr>
            <a:r>
              <a:rPr lang="en-US" baseline="0" dirty="0" smtClean="0"/>
              <a:t>I filed my taxes within the last 8 weeks </a:t>
            </a:r>
          </a:p>
          <a:p>
            <a:pPr marL="174708" indent="-174708">
              <a:buFontTx/>
              <a:buChar char="-"/>
            </a:pPr>
            <a:endParaRPr lang="en-US" baseline="0" dirty="0" smtClean="0"/>
          </a:p>
          <a:p>
            <a:r>
              <a:rPr lang="en-US" baseline="0" dirty="0" smtClean="0"/>
              <a:t>If FAFSA filed prior to February 1st, and used estimated income information - After the April 15th IRS tax filing deadline, students and/or parents will receive e-mail reminders to update the student’s  FAFSA with filed tax information. </a:t>
            </a:r>
          </a:p>
          <a:p>
            <a:endParaRPr lang="en-US" dirty="0"/>
          </a:p>
        </p:txBody>
      </p:sp>
      <p:sp>
        <p:nvSpPr>
          <p:cNvPr id="4" name="Slide Number Placeholder 3"/>
          <p:cNvSpPr>
            <a:spLocks noGrp="1"/>
          </p:cNvSpPr>
          <p:nvPr>
            <p:ph type="sldNum" sz="quarter" idx="10"/>
          </p:nvPr>
        </p:nvSpPr>
        <p:spPr/>
        <p:txBody>
          <a:bodyPr/>
          <a:lstStyle/>
          <a:p>
            <a:fld id="{1A890AFD-E0E6-4836-B77D-CB3D8A8C4E4C}" type="slidenum">
              <a:rPr lang="en-US" smtClean="0"/>
              <a:pPr/>
              <a:t>20</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28628513"/>
      </p:ext>
    </p:extLst>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that there are questions on the FAFSA that dictate if a student can file as a dependent or independent student. </a:t>
            </a:r>
          </a:p>
          <a:p>
            <a:endParaRPr lang="en-US" dirty="0" smtClean="0"/>
          </a:p>
          <a:p>
            <a:r>
              <a:rPr lang="en-US" dirty="0" smtClean="0"/>
              <a:t>Many students each year attempt to file as independent students simply</a:t>
            </a:r>
            <a:r>
              <a:rPr lang="en-US" baseline="0" dirty="0" smtClean="0"/>
              <a:t> </a:t>
            </a:r>
            <a:r>
              <a:rPr lang="en-US" dirty="0" smtClean="0"/>
              <a:t>because they are living on their own and are self-sufficient or their parents refuse to</a:t>
            </a:r>
            <a:r>
              <a:rPr lang="en-US" baseline="0" dirty="0" smtClean="0"/>
              <a:t> </a:t>
            </a:r>
            <a:r>
              <a:rPr lang="en-US" dirty="0" smtClean="0"/>
              <a:t>contribute to their education. However, under federal regulations, they are still</a:t>
            </a:r>
            <a:r>
              <a:rPr lang="en-US" baseline="0" dirty="0" smtClean="0"/>
              <a:t> </a:t>
            </a:r>
            <a:r>
              <a:rPr lang="en-US" dirty="0" smtClean="0"/>
              <a:t>classified as dependent students. You must file your FAFSA based on the dependency</a:t>
            </a:r>
            <a:r>
              <a:rPr lang="en-US" baseline="0" dirty="0" smtClean="0"/>
              <a:t> </a:t>
            </a:r>
            <a:r>
              <a:rPr lang="en-US" dirty="0" smtClean="0"/>
              <a:t>requirements listed above or you risk losing out on receiving federal financial aid.</a:t>
            </a:r>
          </a:p>
          <a:p>
            <a:endParaRPr lang="en-US" dirty="0" smtClean="0"/>
          </a:p>
          <a:p>
            <a:r>
              <a:rPr lang="en-US" dirty="0" smtClean="0"/>
              <a:t>If you have questions about your family situation and if you should be considered independent or dependent, talk to the financial aid staff at </a:t>
            </a:r>
            <a:r>
              <a:rPr lang="en-US" dirty="0" err="1" smtClean="0"/>
              <a:t>ths</a:t>
            </a:r>
            <a:r>
              <a:rPr lang="en-US" dirty="0" smtClean="0"/>
              <a:t> schools at which your are applying for financial aid. </a:t>
            </a:r>
          </a:p>
          <a:p>
            <a:endParaRPr lang="en-US" dirty="0"/>
          </a:p>
        </p:txBody>
      </p:sp>
      <p:sp>
        <p:nvSpPr>
          <p:cNvPr id="4" name="Slide Number Placeholder 3"/>
          <p:cNvSpPr>
            <a:spLocks noGrp="1"/>
          </p:cNvSpPr>
          <p:nvPr>
            <p:ph type="sldNum" sz="quarter" idx="10"/>
          </p:nvPr>
        </p:nvSpPr>
        <p:spPr/>
        <p:txBody>
          <a:bodyPr/>
          <a:lstStyle/>
          <a:p>
            <a:fld id="{1A890AFD-E0E6-4836-B77D-CB3D8A8C4E4C}" type="slidenum">
              <a:rPr lang="en-US" smtClean="0"/>
              <a:pPr/>
              <a:t>21</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718496287"/>
      </p:ext>
    </p:extLst>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pin is used to electronically sign the FAFSA when filing on-line. </a:t>
            </a:r>
          </a:p>
          <a:p>
            <a:endParaRPr lang="en-US" dirty="0" smtClean="0"/>
          </a:p>
          <a:p>
            <a:r>
              <a:rPr lang="en-US" dirty="0" smtClean="0"/>
              <a:t>The PIN enables an applicant to sign their application on FOTW, provides access to check on their FAFSA status, and is used to sign corrections made on FOTW.  Also, the PIN is used to sign the master promissory note (MPN) for student loans and is used by students to review their federal student aid history within the National Student Loan Data System at www.nslds.ed.gov. A pin is used to electronically sign the FAFSA when filing on-line. </a:t>
            </a:r>
          </a:p>
          <a:p>
            <a:endParaRPr lang="en-US" dirty="0" smtClean="0"/>
          </a:p>
          <a:p>
            <a:r>
              <a:rPr lang="en-US" dirty="0" smtClean="0"/>
              <a:t>The student needs his/her own PIN and uses the same PIN as long as they are attending school. </a:t>
            </a:r>
          </a:p>
          <a:p>
            <a:endParaRPr lang="en-US" dirty="0" smtClean="0"/>
          </a:p>
          <a:p>
            <a:r>
              <a:rPr lang="en-US" dirty="0" smtClean="0"/>
              <a:t>One parent of a dependent student needs a PIN and uses the same PIN for all children attending any post secondary institution. </a:t>
            </a:r>
          </a:p>
          <a:p>
            <a:endParaRPr lang="en-US" dirty="0" smtClean="0"/>
          </a:p>
          <a:p>
            <a:r>
              <a:rPr lang="en-US" dirty="0" smtClean="0"/>
              <a:t>The student and parent should go to www.pin.ed.gov to choose a pin or they may have one assigned to them.  Students and parents may apply for a pin any time during the student’s senior year of high school. They may also apply for a PIN at the time of completing the FAFSA. </a:t>
            </a:r>
          </a:p>
          <a:p>
            <a:endParaRPr lang="en-US" dirty="0" smtClean="0"/>
          </a:p>
          <a:p>
            <a:r>
              <a:rPr lang="en-US" dirty="0" smtClean="0"/>
              <a:t>The parent PIN allows a parent of a dependent student to sign the FAFSA electronically. It also is used by parent borrowers to sign the Direct PLUS Loan MPN. </a:t>
            </a:r>
          </a:p>
          <a:p>
            <a:endParaRPr lang="en-US" dirty="0" smtClean="0"/>
          </a:p>
          <a:p>
            <a:endParaRPr lang="en-US" dirty="0" smtClean="0"/>
          </a:p>
          <a:p>
            <a:endParaRPr lang="en-US" dirty="0" smtClean="0"/>
          </a:p>
          <a:p>
            <a:r>
              <a:rPr lang="en-US" dirty="0" smtClean="0"/>
              <a:t>Without a pin, an applicant must print off a signature page, sign it, and mail it to the federal processor, which delays the processing by several weeks.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1A890AFD-E0E6-4836-B77D-CB3D8A8C4E4C}" type="slidenum">
              <a:rPr lang="en-US" smtClean="0"/>
              <a:pPr/>
              <a:t>22</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65356656"/>
      </p:ext>
    </p:extLst>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During the confirmation process when students complete their FAFSA online, they will be offered a link to the PA State Grant Form. PHEAA needs some additional information to confirm eligibility for a Pennsylvania State Grant and determine financial need. Students can provide PHEAA with this information by completing the PA State Grant Form online.</a:t>
            </a:r>
          </a:p>
          <a:p>
            <a:r>
              <a:rPr lang="en-US" dirty="0" smtClean="0"/>
              <a:t>To complete the PA State Grant Form online, students need to:</a:t>
            </a:r>
          </a:p>
          <a:p>
            <a:pPr marL="174708" indent="-174708">
              <a:buFont typeface="Arial" pitchFamily="34" charset="0"/>
              <a:buChar char="•"/>
            </a:pPr>
            <a:r>
              <a:rPr lang="en-US" dirty="0" smtClean="0"/>
              <a:t>Sign in or create an account with PHEAA at www.pheaa.org.  (Note: this will default to www.aessuccess.org, the website for American Education Services).</a:t>
            </a:r>
          </a:p>
          <a:p>
            <a:pPr marL="174708" indent="-174708">
              <a:buFont typeface="Arial" pitchFamily="34" charset="0"/>
              <a:buChar char="•"/>
            </a:pPr>
            <a:r>
              <a:rPr lang="en-US" dirty="0" smtClean="0"/>
              <a:t>Provide PHEAA with additional information needed to process the PA State Grant application for consideration. </a:t>
            </a:r>
          </a:p>
          <a:p>
            <a:pPr marL="174708" indent="-174708">
              <a:buFont typeface="Arial" pitchFamily="34" charset="0"/>
              <a:buChar char="•"/>
            </a:pPr>
            <a:r>
              <a:rPr lang="en-US" dirty="0" smtClean="0"/>
              <a:t>Print, sign, and mail the PA State Grant Certification form to PHEAA to complete the process. </a:t>
            </a:r>
          </a:p>
          <a:p>
            <a:pPr marL="174708" indent="-174708">
              <a:buFont typeface="Arial" pitchFamily="34" charset="0"/>
              <a:buChar char="•"/>
            </a:pPr>
            <a:endParaRPr lang="en-US" dirty="0" smtClean="0"/>
          </a:p>
          <a:p>
            <a:r>
              <a:rPr lang="en-US" dirty="0" smtClean="0"/>
              <a:t>If</a:t>
            </a:r>
            <a:r>
              <a:rPr lang="en-US" baseline="0" dirty="0" smtClean="0"/>
              <a:t> Applicants do not use the link off of the FAFSA or file using a paper FAFSA and provide a valid email address, an email will be sent from </a:t>
            </a:r>
            <a:r>
              <a:rPr lang="en-US" dirty="0" smtClean="0"/>
              <a:t>aessuccess.org. Instructions tell the student how to complete the process along with a link to the website.  Students need to set up an account, complete and print the State Grant Form and mail it to PHEAA.  If</a:t>
            </a:r>
            <a:r>
              <a:rPr lang="en-US" baseline="0" dirty="0" smtClean="0"/>
              <a:t> provided parent’s email address on the FAFSA, the parent will be copied in the email. </a:t>
            </a:r>
          </a:p>
          <a:p>
            <a:endParaRPr lang="en-US" dirty="0" smtClean="0"/>
          </a:p>
          <a:p>
            <a:r>
              <a:rPr lang="en-US" dirty="0" smtClean="0"/>
              <a:t>If the student does not respond to the email by setting up an account, PHEAA will mail the State Grant Form to the student to be completed, signed and mailed back.</a:t>
            </a:r>
          </a:p>
          <a:p>
            <a:endParaRPr lang="en-US" dirty="0" smtClean="0"/>
          </a:p>
          <a:p>
            <a:r>
              <a:rPr lang="en-US" dirty="0" smtClean="0"/>
              <a:t>All students should be advised to watch for messages from PHEAA/AES regarding their state grant status and encouraged to respond to any messages as soon as possible.  The record must be complete before any state grant funds will be disbursed to students.</a:t>
            </a:r>
          </a:p>
          <a:p>
            <a:endParaRPr lang="en-US" dirty="0"/>
          </a:p>
        </p:txBody>
      </p:sp>
      <p:sp>
        <p:nvSpPr>
          <p:cNvPr id="4" name="Slide Number Placeholder 3"/>
          <p:cNvSpPr>
            <a:spLocks noGrp="1"/>
          </p:cNvSpPr>
          <p:nvPr>
            <p:ph type="sldNum" sz="quarter" idx="10"/>
          </p:nvPr>
        </p:nvSpPr>
        <p:spPr/>
        <p:txBody>
          <a:bodyPr/>
          <a:lstStyle/>
          <a:p>
            <a:fld id="{1A890AFD-E0E6-4836-B77D-CB3D8A8C4E4C}" type="slidenum">
              <a:rPr lang="en-US" smtClean="0"/>
              <a:pPr/>
              <a:t>23</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42740025"/>
      </p:ext>
    </p:extLst>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School financial aid offices typically have the earliest deadlines by which you must apply for aid. </a:t>
            </a:r>
          </a:p>
          <a:p>
            <a:endParaRPr lang="en-US" dirty="0" smtClean="0"/>
          </a:p>
          <a:p>
            <a:r>
              <a:rPr lang="en-US" dirty="0" smtClean="0"/>
              <a:t>Know all of your state and school/college deadlines and file the FAFSA by the earliest deadline</a:t>
            </a:r>
          </a:p>
        </p:txBody>
      </p:sp>
      <p:sp>
        <p:nvSpPr>
          <p:cNvPr id="4" name="Slide Number Placeholder 3"/>
          <p:cNvSpPr>
            <a:spLocks noGrp="1"/>
          </p:cNvSpPr>
          <p:nvPr>
            <p:ph type="sldNum" sz="quarter" idx="10"/>
          </p:nvPr>
        </p:nvSpPr>
        <p:spPr/>
        <p:txBody>
          <a:bodyPr/>
          <a:lstStyle/>
          <a:p>
            <a:fld id="{1A890AFD-E0E6-4836-B77D-CB3D8A8C4E4C}" type="slidenum">
              <a:rPr lang="en-US" smtClean="0"/>
              <a:pPr/>
              <a:t>24</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26356791"/>
      </p:ext>
    </p:extLst>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890AFD-E0E6-4836-B77D-CB3D8A8C4E4C}" type="slidenum">
              <a:rPr lang="en-US" smtClean="0"/>
              <a:pPr/>
              <a:t>25</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450714011"/>
      </p:ext>
    </p:extLst>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FAFSA is required in order to apply for federal student aid. The Federal Pell Grant is available to financially needy students and eligibility is based directly on the EFC. The maximum amount for 2011-12  is $5,550 per year. </a:t>
            </a:r>
          </a:p>
          <a:p>
            <a:endParaRPr lang="en-US" baseline="0" dirty="0" smtClean="0"/>
          </a:p>
          <a:p>
            <a:r>
              <a:rPr lang="en-US" baseline="0" dirty="0" smtClean="0"/>
              <a:t>There are three federal programs that are called the campus based aid programs. Participating schools receive allocations of these funds to award to students with financial need. Award amounts may vary by school. </a:t>
            </a:r>
          </a:p>
          <a:p>
            <a:endParaRPr lang="en-US" baseline="0" dirty="0" smtClean="0"/>
          </a:p>
          <a:p>
            <a:r>
              <a:rPr lang="en-US" baseline="0" dirty="0" smtClean="0"/>
              <a:t>The Federal Supplemental Opportunity Grant is for exceptionally need students and typically is given to students who qualify for Pell Grants. </a:t>
            </a:r>
          </a:p>
          <a:p>
            <a:endParaRPr lang="en-US" baseline="0" dirty="0" smtClean="0"/>
          </a:p>
          <a:p>
            <a:r>
              <a:rPr lang="en-US" baseline="0" dirty="0" smtClean="0"/>
              <a:t>The Federal Perkins Loan Program provides loans at a fixed rate of 5 percent to students. </a:t>
            </a:r>
          </a:p>
          <a:p>
            <a:endParaRPr lang="en-US" baseline="0" dirty="0" smtClean="0"/>
          </a:p>
          <a:p>
            <a:r>
              <a:rPr lang="en-US" baseline="0" dirty="0" smtClean="0"/>
              <a:t>The Federal Work Study Program provides part-time employment, usually on campus, to students with financial need. </a:t>
            </a:r>
          </a:p>
          <a:p>
            <a:endParaRPr lang="en-US" baseline="0" dirty="0" smtClean="0"/>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1A890AFD-E0E6-4836-B77D-CB3D8A8C4E4C}" type="slidenum">
              <a:rPr lang="en-US" smtClean="0"/>
              <a:pPr/>
              <a:t>26</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49904741"/>
      </p:ext>
    </p:extLst>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Teacher Education Assistance for College and Higher Ed Grant is available to students who plan to enroll in coursework required to become a teacher. In general, Participating students must annually sign an agreement to teach full-time in a high need field in a public or private elementary or secondary school that serves low-income students. </a:t>
            </a:r>
          </a:p>
          <a:p>
            <a:r>
              <a:rPr lang="en-US" baseline="0" dirty="0" smtClean="0"/>
              <a:t> - </a:t>
            </a:r>
            <a:r>
              <a:rPr lang="en-US" dirty="0" smtClean="0"/>
              <a:t>Grant is $4,000 per year but must be repaid as a loan if student fails to meet the requirements. </a:t>
            </a:r>
          </a:p>
          <a:p>
            <a:endParaRPr lang="en-US" dirty="0" smtClean="0"/>
          </a:p>
          <a:p>
            <a:r>
              <a:rPr lang="en-US" dirty="0" smtClean="0"/>
              <a:t>Iraq and Afghanistan Service Grant - A student whose parent or guardian was a member of the U.S. Armed Forces and died as a result of service performed in Iraq or Afghanistan after September 11, 2001 may be eligible to receive the Iraq and Afghanistan Service Grant. </a:t>
            </a:r>
          </a:p>
          <a:p>
            <a:endParaRPr lang="en-US" dirty="0" smtClean="0"/>
          </a:p>
          <a:p>
            <a:r>
              <a:rPr lang="en-US" dirty="0" smtClean="0"/>
              <a:t>Additional Student Eligibility Requirements</a:t>
            </a:r>
          </a:p>
          <a:p>
            <a:r>
              <a:rPr lang="en-US" dirty="0" smtClean="0"/>
              <a:t>  - Must be ineligible for a Federal Pell Grant due only to having less financial need than is required to receive Pell funds, and</a:t>
            </a:r>
          </a:p>
          <a:p>
            <a:r>
              <a:rPr lang="en-US" baseline="0" dirty="0" smtClean="0"/>
              <a:t>  - </a:t>
            </a:r>
            <a:r>
              <a:rPr lang="en-US" dirty="0" smtClean="0"/>
              <a:t>Be under 24 years old, or </a:t>
            </a:r>
          </a:p>
          <a:p>
            <a:r>
              <a:rPr lang="en-US" dirty="0" smtClean="0"/>
              <a:t>  - Enrolled in college at least part-time at the time of the parent’s or guardian’s death.</a:t>
            </a:r>
          </a:p>
          <a:p>
            <a:endParaRPr lang="en-US" dirty="0" smtClean="0"/>
          </a:p>
          <a:p>
            <a:r>
              <a:rPr lang="en-US" dirty="0" smtClean="0"/>
              <a:t>The grant award is equal to the amount of a maximum Pell Grant for the award year – not to exceed the cost of attendance for that award year</a:t>
            </a:r>
          </a:p>
          <a:p>
            <a:endParaRPr lang="en-US" dirty="0" smtClean="0"/>
          </a:p>
          <a:p>
            <a:endParaRPr lang="en-US" dirty="0" smtClean="0"/>
          </a:p>
          <a:p>
            <a:r>
              <a:rPr lang="en-US" dirty="0" err="1" smtClean="0"/>
              <a:t>Americorps</a:t>
            </a:r>
            <a:r>
              <a:rPr lang="en-US" dirty="0" smtClean="0"/>
              <a:t> is an opportunity for students to work and thus,  earn educational awards to pay for school or to repay students loans. </a:t>
            </a:r>
          </a:p>
          <a:p>
            <a:endParaRPr lang="en-US" dirty="0"/>
          </a:p>
        </p:txBody>
      </p:sp>
      <p:sp>
        <p:nvSpPr>
          <p:cNvPr id="4" name="Slide Number Placeholder 3"/>
          <p:cNvSpPr>
            <a:spLocks noGrp="1"/>
          </p:cNvSpPr>
          <p:nvPr>
            <p:ph type="sldNum" sz="quarter" idx="10"/>
          </p:nvPr>
        </p:nvSpPr>
        <p:spPr/>
        <p:txBody>
          <a:bodyPr/>
          <a:lstStyle/>
          <a:p>
            <a:fld id="{1A890AFD-E0E6-4836-B77D-CB3D8A8C4E4C}" type="slidenum">
              <a:rPr lang="en-US" smtClean="0"/>
              <a:pPr/>
              <a:t>27</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909957223"/>
      </p:ext>
    </p:extLst>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Pennsylvania State Grant program is administered by PHEAA.  It provides grant funds to students with financial need. Funding is dependent upon the budget allocation from the state. A student may receive a maximum of four years of full-time state grant awards. </a:t>
            </a:r>
          </a:p>
          <a:p>
            <a:endParaRPr lang="en-US" dirty="0" smtClean="0"/>
          </a:p>
          <a:p>
            <a:r>
              <a:rPr lang="en-US" dirty="0" smtClean="0"/>
              <a:t>The amount of the grant is determined, in part, by the cost of attendance at the school.  Therefore, a student considering four different types of schools would be eligible for a different maximum award at each school.  In general, the award maximums for different institutional types are as follows</a:t>
            </a:r>
          </a:p>
          <a:p>
            <a:endParaRPr lang="en-US" dirty="0" smtClean="0"/>
          </a:p>
          <a:p>
            <a:r>
              <a:rPr lang="en-US" dirty="0" smtClean="0"/>
              <a:t>o	Community College - $2,313</a:t>
            </a:r>
          </a:p>
          <a:p>
            <a:r>
              <a:rPr lang="en-US" dirty="0" smtClean="0"/>
              <a:t>o	State University -	$3,700</a:t>
            </a:r>
          </a:p>
          <a:p>
            <a:r>
              <a:rPr lang="en-US" dirty="0" smtClean="0"/>
              <a:t>o	State Related - 	$3,978</a:t>
            </a:r>
          </a:p>
          <a:p>
            <a:r>
              <a:rPr lang="en-US" dirty="0" smtClean="0"/>
              <a:t>o	Private Institution - $4,348</a:t>
            </a:r>
          </a:p>
          <a:p>
            <a:endParaRPr lang="en-US" dirty="0" smtClean="0"/>
          </a:p>
          <a:p>
            <a:endParaRPr lang="en-US" dirty="0" smtClean="0"/>
          </a:p>
          <a:p>
            <a:r>
              <a:rPr lang="en-US" dirty="0" smtClean="0"/>
              <a:t>Awards are reduced for out of state attendance. </a:t>
            </a:r>
          </a:p>
          <a:p>
            <a:endParaRPr lang="en-US" dirty="0"/>
          </a:p>
        </p:txBody>
      </p:sp>
      <p:sp>
        <p:nvSpPr>
          <p:cNvPr id="4" name="Slide Number Placeholder 3"/>
          <p:cNvSpPr>
            <a:spLocks noGrp="1"/>
          </p:cNvSpPr>
          <p:nvPr>
            <p:ph type="sldNum" sz="quarter" idx="10"/>
          </p:nvPr>
        </p:nvSpPr>
        <p:spPr/>
        <p:txBody>
          <a:bodyPr/>
          <a:lstStyle/>
          <a:p>
            <a:fld id="{1A890AFD-E0E6-4836-B77D-CB3D8A8C4E4C}" type="slidenum">
              <a:rPr lang="en-US" smtClean="0"/>
              <a:pPr/>
              <a:t>28</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88657279"/>
      </p:ext>
    </p:extLst>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State Work Study provides employment opportunities to students. You must be state grant eligible to participate in the program. The application and list of participating employers can be found on www.pheaa.org. SWSP</a:t>
            </a:r>
            <a:r>
              <a:rPr lang="en-US" baseline="0" dirty="0" smtClean="0"/>
              <a:t> </a:t>
            </a:r>
            <a:r>
              <a:rPr lang="en-US" dirty="0" smtClean="0"/>
              <a:t>was created to help the local economy while offering Pennsylvania employers a chance to assist in training future Pennsylvania employees and provide on-the-job experiences to Pennsylvania students.</a:t>
            </a:r>
          </a:p>
          <a:p>
            <a:endParaRPr lang="en-US" dirty="0" smtClean="0"/>
          </a:p>
          <a:p>
            <a:r>
              <a:rPr lang="en-US" dirty="0" smtClean="0"/>
              <a:t>Students may work for a non-profit or a for-profit employer in Pennsylvania.  The job will be related to a student’s major or minor field of study.  Employers are reimbursed a portion of the wages paid to student employees thus encouraging their hiring.</a:t>
            </a:r>
            <a:r>
              <a:rPr lang="en-US" baseline="0" dirty="0" smtClean="0"/>
              <a:t> </a:t>
            </a:r>
          </a:p>
          <a:p>
            <a:endParaRPr lang="en-US" dirty="0" smtClean="0"/>
          </a:p>
          <a:p>
            <a:r>
              <a:rPr lang="en-US" dirty="0" smtClean="0"/>
              <a:t>EAP -This is a state-funded program which PHEAA co-administers with the Department of Military and Veterans Affairs.  It provides financial assistance for students who join the PA National Guard and commit to a six year enlistment.  If the enlistment commitment is not fulfilled, the grant funds they received convert to a loan with interest.</a:t>
            </a:r>
          </a:p>
          <a:p>
            <a:endParaRPr lang="en-US" dirty="0" smtClean="0"/>
          </a:p>
          <a:p>
            <a:r>
              <a:rPr lang="en-US" dirty="0" smtClean="0"/>
              <a:t>Students apply through local National Guard units and sign a Master Promissory Note (MPN).   The National Guard then forwards approved applications to PHEAA for processing. </a:t>
            </a:r>
          </a:p>
          <a:p>
            <a:endParaRPr lang="en-US" baseline="0" dirty="0" smtClean="0"/>
          </a:p>
          <a:p>
            <a:r>
              <a:rPr lang="en-US" dirty="0" smtClean="0"/>
              <a:t>Chafee Education and Training Grant Program : This is a federally funded program administered by PHEAA for the PA Department of Public Welfare (DPW).  It targets children who are in foster care or who were adopted out of or discharged from foster care after the age of 16.</a:t>
            </a:r>
          </a:p>
          <a:p>
            <a:pPr marL="174708" indent="-174708">
              <a:buFont typeface="Arial" pitchFamily="34" charset="0"/>
              <a:buChar char="•"/>
            </a:pPr>
            <a:r>
              <a:rPr lang="en-US" dirty="0" smtClean="0"/>
              <a:t>DPW identifies eligible students – </a:t>
            </a:r>
          </a:p>
          <a:p>
            <a:pPr marL="174708" indent="-174708">
              <a:buFont typeface="Arial" pitchFamily="34" charset="0"/>
              <a:buChar char="•"/>
            </a:pPr>
            <a:r>
              <a:rPr lang="en-US" dirty="0" smtClean="0"/>
              <a:t>New applicants must file both the FAFSA and Chafee Education Training Grant applications.  Renewal students are only required to file the FAFSA.  The deadline date is June 30 of the academic year in which Chafee funds would be received. Applications are available on pheaa.org.</a:t>
            </a:r>
          </a:p>
          <a:p>
            <a:pPr marL="174708" indent="-174708">
              <a:buFont typeface="Arial" pitchFamily="34" charset="0"/>
              <a:buChar char="•"/>
            </a:pPr>
            <a:r>
              <a:rPr lang="en-US" dirty="0" smtClean="0"/>
              <a:t>Maximum award for 2012-13</a:t>
            </a:r>
            <a:r>
              <a:rPr lang="en-US" baseline="0" dirty="0" smtClean="0"/>
              <a:t> is $2500</a:t>
            </a:r>
            <a:endParaRPr lang="en-US" dirty="0" smtClean="0"/>
          </a:p>
          <a:p>
            <a:pPr marL="174708" indent="-174708">
              <a:buFont typeface="Arial" pitchFamily="34" charset="0"/>
              <a:buChar char="•"/>
            </a:pPr>
            <a:endParaRPr lang="en-US" dirty="0" smtClean="0"/>
          </a:p>
          <a:p>
            <a:r>
              <a:rPr lang="en-US" dirty="0" smtClean="0"/>
              <a:t>Blind and Deaf</a:t>
            </a:r>
            <a:r>
              <a:rPr lang="en-US" baseline="0" dirty="0" smtClean="0"/>
              <a:t> Beneficiary Grant - Provides awards of up to $500 per year to assist with postsecondary school expenses for blind or deaf students.</a:t>
            </a:r>
          </a:p>
          <a:p>
            <a:pPr marL="174708" indent="-174708">
              <a:buFont typeface="Arial" pitchFamily="34" charset="0"/>
              <a:buChar char="•"/>
            </a:pPr>
            <a:r>
              <a:rPr lang="en-US" baseline="0" dirty="0" smtClean="0"/>
              <a:t>Applications available on pheaa.org. </a:t>
            </a:r>
            <a:endParaRPr lang="en-US" dirty="0" smtClean="0"/>
          </a:p>
          <a:p>
            <a:pPr marL="174708" indent="-174708">
              <a:buFont typeface="Arial" pitchFamily="34" charset="0"/>
              <a:buChar char="•"/>
            </a:pPr>
            <a:endParaRPr lang="en-US" dirty="0" smtClean="0"/>
          </a:p>
          <a:p>
            <a:r>
              <a:rPr lang="en-US" dirty="0" smtClean="0"/>
              <a:t>The Postsecondary Educational Gratuity Program</a:t>
            </a:r>
            <a:r>
              <a:rPr lang="en-US" baseline="0" dirty="0" smtClean="0"/>
              <a:t> - </a:t>
            </a:r>
            <a:r>
              <a:rPr lang="en-US" dirty="0" smtClean="0"/>
              <a:t>This program is for children of PA police officers, firefighters, rescue and ambulance squad members, corrections officers and National Guard members who died in the line of duty since January 1, 1976.  In addition, on November 30, 2004, an amendment was signed into law which included sheriffs and deputy sheriffs, National Guard members and certain other individuals on federal or state active military duty who died in the line of duty beginning September 11, 2001.</a:t>
            </a:r>
          </a:p>
          <a:p>
            <a:pPr marL="174708" indent="-174708">
              <a:buFont typeface="Arial" pitchFamily="34" charset="0"/>
              <a:buChar char="•"/>
            </a:pPr>
            <a:r>
              <a:rPr lang="en-US" dirty="0" smtClean="0"/>
              <a:t>waiver of institutional tuition, fees, room and board (minus any grant or scholarship aid received) at any PA community college, state university, or state-related institution.   Students must file a FAFSA each year.</a:t>
            </a:r>
          </a:p>
          <a:p>
            <a:pPr marL="174708" indent="-174708">
              <a:buFont typeface="Arial" pitchFamily="34" charset="0"/>
              <a:buChar char="•"/>
            </a:pPr>
            <a:r>
              <a:rPr lang="en-US" baseline="0" dirty="0" smtClean="0"/>
              <a:t>For additional information and to complete an application go to pheaa.org</a:t>
            </a:r>
          </a:p>
          <a:p>
            <a:pPr marL="174708" indent="-174708">
              <a:buFont typeface="Arial" pitchFamily="34" charset="0"/>
              <a:buChar char="•"/>
            </a:pPr>
            <a:endParaRPr lang="en-US" baseline="0" dirty="0" smtClean="0"/>
          </a:p>
          <a:p>
            <a:r>
              <a:rPr lang="en-US" baseline="0" dirty="0" smtClean="0"/>
              <a:t>Partnerships for Access to Higher Education (PATH): </a:t>
            </a:r>
            <a:r>
              <a:rPr lang="en-US" dirty="0" smtClean="0"/>
              <a:t>PHEAA partners with community-based PA organizations that offer grants or scholarships to eligible PA residents.</a:t>
            </a:r>
          </a:p>
          <a:p>
            <a:pPr marL="174708" indent="-174708">
              <a:buFont typeface="Arial" pitchFamily="34" charset="0"/>
              <a:buChar char="•"/>
            </a:pPr>
            <a:r>
              <a:rPr lang="en-US" dirty="0" smtClean="0"/>
              <a:t>A PHEAA PATH grant may match a community organization grant, thereby doubling grant aid to needy students enrolled at least half-time in a PHEAA approved postsecondary institution.  The maximum award is $2,500 per year.</a:t>
            </a:r>
          </a:p>
          <a:p>
            <a:pPr marL="174708" indent="-174708">
              <a:buFont typeface="Arial" pitchFamily="34" charset="0"/>
              <a:buChar char="•"/>
            </a:pPr>
            <a:r>
              <a:rPr lang="en-US" dirty="0" smtClean="0"/>
              <a:t>Additional details are available at www.pheaa.org. </a:t>
            </a:r>
          </a:p>
        </p:txBody>
      </p:sp>
      <p:sp>
        <p:nvSpPr>
          <p:cNvPr id="4" name="Slide Number Placeholder 3"/>
          <p:cNvSpPr>
            <a:spLocks noGrp="1"/>
          </p:cNvSpPr>
          <p:nvPr>
            <p:ph type="sldNum" sz="quarter" idx="10"/>
          </p:nvPr>
        </p:nvSpPr>
        <p:spPr/>
        <p:txBody>
          <a:bodyPr/>
          <a:lstStyle/>
          <a:p>
            <a:fld id="{1A890AFD-E0E6-4836-B77D-CB3D8A8C4E4C}" type="slidenum">
              <a:rPr lang="en-US" smtClean="0"/>
              <a:pPr/>
              <a:t>29</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67068601"/>
      </p:ext>
    </p:extLst>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A890AFD-E0E6-4836-B77D-CB3D8A8C4E4C}" type="slidenum">
              <a:rPr lang="en-US" smtClean="0"/>
              <a:pPr/>
              <a:t>3</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626185688"/>
      </p:ext>
    </p:extLst>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890AFD-E0E6-4836-B77D-CB3D8A8C4E4C}" type="slidenum">
              <a:rPr lang="en-US" smtClean="0"/>
              <a:pPr/>
              <a:t>30</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1207185"/>
      </p:ext>
    </p:extLst>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four loan programs available through the Federal Direct Loan Program. </a:t>
            </a:r>
          </a:p>
          <a:p>
            <a:endParaRPr lang="en-US" dirty="0" smtClean="0"/>
          </a:p>
          <a:p>
            <a:r>
              <a:rPr lang="en-US" dirty="0" smtClean="0"/>
              <a:t>In the case of Direct Stafford subsidized loans and unsubsidized loans, the loans are made only in the name of the student. There is no credit check no cosigner requirements. Students make no principal payments while in school. In general, Repayment begins six months after the student leaves school. The interest rate is fixed on these loans.</a:t>
            </a:r>
          </a:p>
          <a:p>
            <a:endParaRPr lang="en-US" dirty="0" smtClean="0"/>
          </a:p>
          <a:p>
            <a:r>
              <a:rPr lang="en-US" dirty="0" smtClean="0"/>
              <a:t>Subsidized means that the borrower has demonstrated financial need and that the federal government will not charge the student interest on the loan while they are in school. </a:t>
            </a:r>
          </a:p>
          <a:p>
            <a:endParaRPr lang="en-US" dirty="0" smtClean="0"/>
          </a:p>
          <a:p>
            <a:r>
              <a:rPr lang="en-US" dirty="0" smtClean="0"/>
              <a:t>Unsubsidized means that the borrower is responsible for the interest at all times. It can be paid quarterly or capitalized and added to the total loan amount. </a:t>
            </a:r>
          </a:p>
          <a:p>
            <a:endParaRPr lang="en-US" dirty="0" smtClean="0"/>
          </a:p>
          <a:p>
            <a:r>
              <a:rPr lang="en-US" dirty="0" smtClean="0"/>
              <a:t>Direct PLUS is a loan that parents borrow on behalf of the student. A credit check is required. This is a fixed rate loan. Graduate PLUS loan is a loan for students enrolled in graduate school. </a:t>
            </a:r>
          </a:p>
          <a:p>
            <a:endParaRPr lang="en-US" dirty="0" smtClean="0"/>
          </a:p>
          <a:p>
            <a:r>
              <a:rPr lang="en-US" dirty="0" smtClean="0"/>
              <a:t>Student loan interest rates will rise to 6.8% in 2012 if the current rate provision expires.</a:t>
            </a:r>
            <a:endParaRPr lang="en-US" dirty="0"/>
          </a:p>
        </p:txBody>
      </p:sp>
      <p:sp>
        <p:nvSpPr>
          <p:cNvPr id="4" name="Slide Number Placeholder 3"/>
          <p:cNvSpPr>
            <a:spLocks noGrp="1"/>
          </p:cNvSpPr>
          <p:nvPr>
            <p:ph type="sldNum" sz="quarter" idx="10"/>
          </p:nvPr>
        </p:nvSpPr>
        <p:spPr/>
        <p:txBody>
          <a:bodyPr/>
          <a:lstStyle/>
          <a:p>
            <a:fld id="{1A890AFD-E0E6-4836-B77D-CB3D8A8C4E4C}" type="slidenum">
              <a:rPr lang="en-US" smtClean="0"/>
              <a:pPr/>
              <a:t>31</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76608965"/>
      </p:ext>
    </p:extLst>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table illustrates the maximum amounts that a dependent student could borrow through the subsidized and unsubsidized direct loan program based on if they are a freshman, sophomore, junior or senior. You will note that they can borrow the least amount of money in their freshman year. </a:t>
            </a:r>
          </a:p>
          <a:p>
            <a:endParaRPr lang="en-US" dirty="0"/>
          </a:p>
        </p:txBody>
      </p:sp>
      <p:sp>
        <p:nvSpPr>
          <p:cNvPr id="4" name="Slide Number Placeholder 3"/>
          <p:cNvSpPr>
            <a:spLocks noGrp="1"/>
          </p:cNvSpPr>
          <p:nvPr>
            <p:ph type="sldNum" sz="quarter" idx="10"/>
          </p:nvPr>
        </p:nvSpPr>
        <p:spPr/>
        <p:txBody>
          <a:bodyPr/>
          <a:lstStyle/>
          <a:p>
            <a:fld id="{1A890AFD-E0E6-4836-B77D-CB3D8A8C4E4C}" type="slidenum">
              <a:rPr lang="en-US" smtClean="0"/>
              <a:pPr/>
              <a:t>32</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67068601"/>
      </p:ext>
    </p:extLst>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Independent students are eligible to borrow more money. As are dependent students whose parent has been denied a PLUS loan due to the credit check process. </a:t>
            </a:r>
          </a:p>
          <a:p>
            <a:endParaRPr lang="en-US" dirty="0"/>
          </a:p>
        </p:txBody>
      </p:sp>
      <p:sp>
        <p:nvSpPr>
          <p:cNvPr id="4" name="Slide Number Placeholder 3"/>
          <p:cNvSpPr>
            <a:spLocks noGrp="1"/>
          </p:cNvSpPr>
          <p:nvPr>
            <p:ph type="sldNum" sz="quarter" idx="10"/>
          </p:nvPr>
        </p:nvSpPr>
        <p:spPr/>
        <p:txBody>
          <a:bodyPr/>
          <a:lstStyle/>
          <a:p>
            <a:fld id="{1A890AFD-E0E6-4836-B77D-CB3D8A8C4E4C}" type="slidenum">
              <a:rPr lang="en-US" smtClean="0"/>
              <a:pPr/>
              <a:t>33</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220788922"/>
      </p:ext>
    </p:extLst>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overall dollar amount that can be borrowed from a PLUS loan is based simply on the cost of education as determined by the financial aid office. Thus, if your school determines that your cost of education is $23,000 and you have $10,000 in financial aid in the form of grants, scholarships and loans, then the school will indicate that the maximum amount of PLUS you can apply for is the remaining $13,000.  You can borrow less than the maximum. Applicants must apply for a new loan each year. </a:t>
            </a:r>
          </a:p>
          <a:p>
            <a:endParaRPr lang="en-US" dirty="0" smtClean="0"/>
          </a:p>
          <a:p>
            <a:r>
              <a:rPr lang="en-US" dirty="0" smtClean="0"/>
              <a:t>These loans are available to the biological or adoptive parents of dependent students.  In some cases, a stepparent may be eligible to borrow.  Either parent (or both parents) may borrow on behalf of the student.  There is no provision for any other person, such as a relative, to receive a PLUS loan.</a:t>
            </a:r>
          </a:p>
          <a:p>
            <a:endParaRPr lang="en-US" dirty="0" smtClean="0"/>
          </a:p>
          <a:p>
            <a:endParaRPr lang="en-US" baseline="0" dirty="0" smtClean="0"/>
          </a:p>
          <a:p>
            <a:r>
              <a:rPr lang="en-US" dirty="0" smtClean="0"/>
              <a:t>Credit check &amp; endorser alternative</a:t>
            </a:r>
          </a:p>
          <a:p>
            <a:r>
              <a:rPr lang="en-US" dirty="0" smtClean="0"/>
              <a:t>To be eligible for a PLUS Loan, you must not have an adverse credit history, which the Department will check for when you apply for the loan. If you are found to have an adverse credit history, you may still borrow a PLUS Loan if you get an endorser who does not have such a history. An endorser is someone who agrees to repay the loan if you do not. The endorser may not be the student on whose behalf a parent obtains a PLUS Loan.</a:t>
            </a:r>
          </a:p>
          <a:p>
            <a:endParaRPr lang="en-US" dirty="0" smtClean="0"/>
          </a:p>
          <a:p>
            <a:r>
              <a:rPr lang="en-US" dirty="0" smtClean="0"/>
              <a:t>Fees - In addition to interest, you pay a loan origination fee (4%) that is a percentage of the principal amount of each Direct PLUS Loan that you receive. This fee helps reduce the cost of making these low-interest loans. The fee of 4% is assessed and will be deducted from each disbursement, so the loan amount you actually receive will be less than the amount you have to repay.</a:t>
            </a:r>
          </a:p>
          <a:p>
            <a:endParaRPr lang="en-US" dirty="0" smtClean="0"/>
          </a:p>
          <a:p>
            <a:r>
              <a:rPr lang="en-US" dirty="0" smtClean="0"/>
              <a:t>Repayment begins once the loan is fully disbursed.  However, the parent borrower may request forbearance and make payments on the interest only during the time the student is enrolled.</a:t>
            </a:r>
          </a:p>
          <a:p>
            <a:endParaRPr lang="en-US" dirty="0" smtClean="0"/>
          </a:p>
          <a:p>
            <a:r>
              <a:rPr lang="en-US" dirty="0" smtClean="0"/>
              <a:t>Beginning in 2011-2012, parents will be required to file the FAFSA in order to borrow through the PLUS Loan program.</a:t>
            </a:r>
          </a:p>
        </p:txBody>
      </p:sp>
      <p:sp>
        <p:nvSpPr>
          <p:cNvPr id="4" name="Slide Number Placeholder 3"/>
          <p:cNvSpPr>
            <a:spLocks noGrp="1"/>
          </p:cNvSpPr>
          <p:nvPr>
            <p:ph type="sldNum" sz="quarter" idx="10"/>
          </p:nvPr>
        </p:nvSpPr>
        <p:spPr/>
        <p:txBody>
          <a:bodyPr/>
          <a:lstStyle/>
          <a:p>
            <a:fld id="{1A890AFD-E0E6-4836-B77D-CB3D8A8C4E4C}" type="slidenum">
              <a:rPr lang="en-US" smtClean="0"/>
              <a:pPr/>
              <a:t>34</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91790788"/>
      </p:ext>
    </p:extLst>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In some cases, a student and their family may find that they want to pursue additional loan assistance through other sources. Please keep in mind that the terms of the subsidized and unsubsidized Direct Loans will usually always be better than a private education loan.  Carefully consider the amount of loan debt that the student is taking out and explore all financing options prior to borrowing through a private loan. </a:t>
            </a:r>
          </a:p>
          <a:p>
            <a:endParaRPr lang="en-US" baseline="0" dirty="0" smtClean="0"/>
          </a:p>
        </p:txBody>
      </p:sp>
      <p:sp>
        <p:nvSpPr>
          <p:cNvPr id="4" name="Slide Number Placeholder 3"/>
          <p:cNvSpPr>
            <a:spLocks noGrp="1"/>
          </p:cNvSpPr>
          <p:nvPr>
            <p:ph type="sldNum" sz="quarter" idx="10"/>
          </p:nvPr>
        </p:nvSpPr>
        <p:spPr/>
        <p:txBody>
          <a:bodyPr/>
          <a:lstStyle/>
          <a:p>
            <a:fld id="{1A890AFD-E0E6-4836-B77D-CB3D8A8C4E4C}" type="slidenum">
              <a:rPr lang="en-US" smtClean="0"/>
              <a:pPr/>
              <a:t>35</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49904741"/>
      </p:ext>
    </p:extLst>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890AFD-E0E6-4836-B77D-CB3D8A8C4E4C}" type="slidenum">
              <a:rPr lang="en-US" smtClean="0"/>
              <a:pPr/>
              <a:t>36</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80117845"/>
      </p:ext>
    </p:extLst>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After the FAFSA is processed, the applicant will receive a Student Aid Report (SAR). How they receive a SAR depends on whether they provided a valid email address when they submitted the FAFSA (either online/FOTW or by paper).</a:t>
            </a:r>
          </a:p>
          <a:p>
            <a:pPr marL="174708" indent="-174708">
              <a:buFont typeface="Arial" pitchFamily="34" charset="0"/>
              <a:buChar char="•"/>
            </a:pPr>
            <a:r>
              <a:rPr lang="en-US" dirty="0" smtClean="0"/>
              <a:t>If they completed the FAFSA online but did not provide an email address or provided an invalid email address, they will receive a SAR acknowledgment in the U.S. Mail. The applicant will need to follow the directions in the SAR acknowledgment in order to see SAR results or make corrections. </a:t>
            </a:r>
          </a:p>
          <a:p>
            <a:pPr marL="174708" indent="-174708">
              <a:buFont typeface="Arial" pitchFamily="34" charset="0"/>
              <a:buChar char="•"/>
            </a:pPr>
            <a:r>
              <a:rPr lang="en-US" dirty="0" smtClean="0"/>
              <a:t>If they completed a paper FAFSA and did not provide an email address or provided an invalid email address, they will receive the SAR results by U.S. Mail. To make any changes or updates, the applicant can submit corrections on the paper document. </a:t>
            </a:r>
          </a:p>
          <a:p>
            <a:pPr marL="174708" indent="-174708">
              <a:buFont typeface="Arial" pitchFamily="34" charset="0"/>
              <a:buChar char="•"/>
            </a:pPr>
            <a:r>
              <a:rPr lang="en-US" dirty="0" smtClean="0"/>
              <a:t>If they completed the FAFSA online or by paper and provided a valid email address, they will receive email notification that the SAR results are available online. Applicants can go online to review SAR results and make changes or updates.</a:t>
            </a:r>
          </a:p>
          <a:p>
            <a:pPr marL="174708" indent="-174708">
              <a:buFont typeface="Arial" pitchFamily="34" charset="0"/>
              <a:buChar char="•"/>
            </a:pPr>
            <a:endParaRPr lang="en-US" dirty="0" smtClean="0"/>
          </a:p>
          <a:p>
            <a:r>
              <a:rPr lang="en-US" dirty="0" smtClean="0"/>
              <a:t>Applicants should carefully review their SAR, follow any directions included on it and make any necessary corrections to items on the SAR. The first page will tell the student if they are eligible for a Pell Grant and provide information concerning Direct Loans.</a:t>
            </a:r>
          </a:p>
          <a:p>
            <a:endParaRPr lang="en-US" dirty="0" smtClean="0"/>
          </a:p>
          <a:p>
            <a:r>
              <a:rPr lang="en-US" dirty="0" smtClean="0"/>
              <a:t>The State grant form is an needed</a:t>
            </a:r>
            <a:r>
              <a:rPr lang="en-US" baseline="0" dirty="0" smtClean="0"/>
              <a:t> to complete the State grant application process.  On the confirmation page of the FAFSA online is a link to complete the SGF.  Additional information not collected on the FAFSA is needed to determine student’s state grant eligibility.</a:t>
            </a:r>
            <a:endParaRPr lang="en-US" dirty="0"/>
          </a:p>
        </p:txBody>
      </p:sp>
      <p:sp>
        <p:nvSpPr>
          <p:cNvPr id="4" name="Slide Number Placeholder 3"/>
          <p:cNvSpPr>
            <a:spLocks noGrp="1"/>
          </p:cNvSpPr>
          <p:nvPr>
            <p:ph type="sldNum" sz="quarter" idx="10"/>
          </p:nvPr>
        </p:nvSpPr>
        <p:spPr/>
        <p:txBody>
          <a:bodyPr/>
          <a:lstStyle/>
          <a:p>
            <a:fld id="{1A890AFD-E0E6-4836-B77D-CB3D8A8C4E4C}" type="slidenum">
              <a:rPr lang="en-US" smtClean="0"/>
              <a:pPr/>
              <a:t>37</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421749088"/>
      </p:ext>
    </p:extLst>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1A890AFD-E0E6-4836-B77D-CB3D8A8C4E4C}" type="slidenum">
              <a:rPr lang="en-US" smtClean="0"/>
              <a:pPr/>
              <a:t>38</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49904741"/>
      </p:ext>
    </p:extLst>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each school that you apply to, your EFC will remain the same but your cost of education will be different.  Schools may consider both direct costs, charged by the school and indirect costs, that the student pays outside of school. </a:t>
            </a:r>
          </a:p>
          <a:p>
            <a:endParaRPr lang="en-US" dirty="0" smtClean="0"/>
          </a:p>
          <a:p>
            <a:r>
              <a:rPr lang="en-US" dirty="0" smtClean="0"/>
              <a:t>Costs vary greatly from school to school.  In evaluating college costs, students must be sure to compare similar expenses.  They should not consider tuition and fees only at one school and all costs at another school.</a:t>
            </a:r>
          </a:p>
          <a:p>
            <a:endParaRPr lang="en-US" dirty="0" smtClean="0"/>
          </a:p>
          <a:p>
            <a:r>
              <a:rPr lang="en-US" dirty="0" smtClean="0"/>
              <a:t>In preparing to meet the cost of attendance, families should distinguish between direct costs to be paid to the institution (tuition and fees, room and board, books and supplies) and those indirect costs over which they may have more control (transportation costs and personal expenses).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1A890AFD-E0E6-4836-B77D-CB3D8A8C4E4C}" type="slidenum">
              <a:rPr lang="en-US" smtClean="0"/>
              <a:pPr/>
              <a:t>39</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15222032"/>
      </p:ext>
    </p:extLst>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A890AFD-E0E6-4836-B77D-CB3D8A8C4E4C}" type="slidenum">
              <a:rPr lang="en-US" smtClean="0"/>
              <a:pPr/>
              <a:t>4</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37456419"/>
      </p:ext>
    </p:extLst>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each school that you apply to, your EFC will remain the same but your cost of education will be different.  Schools may consider both direct costs, charged by the school and indirect costs, that the student pays outside of school. </a:t>
            </a:r>
          </a:p>
          <a:p>
            <a:endParaRPr lang="en-US" dirty="0" smtClean="0"/>
          </a:p>
          <a:p>
            <a:r>
              <a:rPr lang="en-US" dirty="0" smtClean="0"/>
              <a:t>Costs vary greatly from school to school.  In evaluating college costs, students must be sure to compare similar expenses.  They should not consider tuition and fees only at one school and all costs at another school.</a:t>
            </a:r>
          </a:p>
          <a:p>
            <a:endParaRPr lang="en-US" dirty="0" smtClean="0"/>
          </a:p>
          <a:p>
            <a:r>
              <a:rPr lang="en-US" dirty="0" smtClean="0"/>
              <a:t>In preparing to meet the cost of attendance, families should distinguish between direct costs to be paid to the institution (tuition and fees, room and board, books and supplies) and those indirect costs over which they may have more control (transportation costs and personal expenses).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1A890AFD-E0E6-4836-B77D-CB3D8A8C4E4C}" type="slidenum">
              <a:rPr lang="en-US" smtClean="0"/>
              <a:pPr/>
              <a:t>40</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15222032"/>
      </p:ext>
    </p:extLst>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EFC is a number derived from the federal formula which considers a family’s income, assets, and other factors. Because this is a federally calculated number, the EFC is the same no matter which school the student attends.  The EFC formula is very much income driven. While assets must be reported in many cases, they often have little impact on the EFC.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1A890AFD-E0E6-4836-B77D-CB3D8A8C4E4C}" type="slidenum">
              <a:rPr lang="en-US" smtClean="0"/>
              <a:pPr/>
              <a:t>41</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81588671"/>
      </p:ext>
    </p:extLst>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a:t>The major factors in determining the EFC for dependent students are:</a:t>
            </a:r>
          </a:p>
          <a:p>
            <a:pPr marL="174708" indent="-174708">
              <a:buFont typeface="Arial" pitchFamily="34" charset="0"/>
              <a:buChar char="•"/>
            </a:pPr>
            <a:r>
              <a:rPr lang="en-US" sz="1000" dirty="0"/>
              <a:t>Parental income and assets</a:t>
            </a:r>
          </a:p>
          <a:p>
            <a:pPr marL="174708" indent="-174708">
              <a:buFont typeface="Arial" pitchFamily="34" charset="0"/>
              <a:buChar char="•"/>
            </a:pPr>
            <a:r>
              <a:rPr lang="en-US" sz="1000" dirty="0"/>
              <a:t>Student income and assets</a:t>
            </a:r>
          </a:p>
          <a:p>
            <a:pPr marL="174708" indent="-174708">
              <a:buFont typeface="Arial" pitchFamily="34" charset="0"/>
              <a:buChar char="•"/>
            </a:pPr>
            <a:r>
              <a:rPr lang="en-US" sz="1000" dirty="0"/>
              <a:t>Family size and number of family members in college</a:t>
            </a:r>
          </a:p>
          <a:p>
            <a:pPr marL="174708" indent="-174708">
              <a:buFont typeface="Arial" pitchFamily="34" charset="0"/>
              <a:buChar char="•"/>
            </a:pPr>
            <a:r>
              <a:rPr lang="en-US" sz="1000" dirty="0"/>
              <a:t>Age of the older parent</a:t>
            </a:r>
          </a:p>
          <a:p>
            <a:endParaRPr lang="en-US" sz="1000" dirty="0"/>
          </a:p>
          <a:p>
            <a:r>
              <a:rPr lang="en-US" sz="1000" dirty="0"/>
              <a:t>Income is treated as follows:</a:t>
            </a:r>
          </a:p>
          <a:p>
            <a:pPr marL="174708" indent="-174708">
              <a:buFont typeface="Arial" pitchFamily="34" charset="0"/>
              <a:buChar char="•"/>
            </a:pPr>
            <a:r>
              <a:rPr lang="en-US" sz="1000" dirty="0"/>
              <a:t>For parental income, the formula includes allowances for federal, state, and local taxes, Social Security taxes, and working parent households, and also includes a standard living allowance based on the size of family.</a:t>
            </a:r>
          </a:p>
          <a:p>
            <a:pPr marL="174708" indent="-174708">
              <a:buFont typeface="Arial" pitchFamily="34" charset="0"/>
              <a:buChar char="•"/>
            </a:pPr>
            <a:r>
              <a:rPr lang="en-US" sz="1000" dirty="0"/>
              <a:t>For student income, the formula includes allowances for federal, state, and local taxes and Social Security taxes.  Then an income protection allowance ($6,000 for 2012-13) is applied.  Any remaining amount is assessed at 50%.  Prior year Federal Work Study earnings are not treated as income in determining the EFC</a:t>
            </a:r>
          </a:p>
          <a:p>
            <a:endParaRPr lang="en-US" sz="1000" dirty="0"/>
          </a:p>
          <a:p>
            <a:r>
              <a:rPr lang="en-US" sz="1000" dirty="0"/>
              <a:t>Assets are treated as follows:</a:t>
            </a:r>
          </a:p>
          <a:p>
            <a:pPr marL="174708" indent="-174708">
              <a:buFont typeface="Arial" pitchFamily="34" charset="0"/>
              <a:buChar char="•"/>
            </a:pPr>
            <a:r>
              <a:rPr lang="en-US" sz="1000" dirty="0"/>
              <a:t>Parents do NOT report the value of the primary residence, personal property, retirement accounts, or life insurance.  Most other assets (cash, savings, CD’s, mutual funds, 529 plans, stocks, rental properties, etc.) must be reported.</a:t>
            </a:r>
          </a:p>
          <a:p>
            <a:pPr marL="174708" indent="-174708">
              <a:buFont typeface="Arial" pitchFamily="34" charset="0"/>
              <a:buChar char="•"/>
            </a:pPr>
            <a:r>
              <a:rPr lang="en-US" sz="1000" dirty="0"/>
              <a:t>An Asset Protection Allowance (based on the age of the older parent) is then applied against the net worth of reported parental assets.  Often this allowance exceeds reported assets, meaning no assets count in the EFC calculation.  </a:t>
            </a:r>
          </a:p>
          <a:p>
            <a:pPr marL="174708" indent="-174708">
              <a:buFont typeface="Arial" pitchFamily="34" charset="0"/>
              <a:buChar char="•"/>
            </a:pPr>
            <a:r>
              <a:rPr lang="en-US" sz="1000" dirty="0"/>
              <a:t>Dependent students must report any assets in their name.  They do not receive an Asset Protection Allowance.  Their reported assets are assessed at 20% and factor into the calculation of the EFC.</a:t>
            </a:r>
          </a:p>
          <a:p>
            <a:pPr marL="174708" indent="-174708">
              <a:buFont typeface="Arial" pitchFamily="34" charset="0"/>
              <a:buChar char="•"/>
            </a:pPr>
            <a:r>
              <a:rPr lang="en-US" sz="1000" dirty="0"/>
              <a:t>Two special processing formulas (noted below) eliminate all assets from the EFC formula.</a:t>
            </a:r>
          </a:p>
          <a:p>
            <a:pPr marL="174708" indent="-174708">
              <a:buFont typeface="Arial" pitchFamily="34" charset="0"/>
              <a:buChar char="•"/>
            </a:pPr>
            <a:endParaRPr lang="en-US" sz="1000" dirty="0"/>
          </a:p>
          <a:p>
            <a:r>
              <a:rPr lang="en-US" sz="1000" dirty="0"/>
              <a:t>The EFC formula does not include provisions for home mortgages, consumer debt, auto expenses, unusual medical or dental expenses, private elementary or secondary school tuition, or parents enrolled in college. </a:t>
            </a:r>
          </a:p>
        </p:txBody>
      </p:sp>
      <p:sp>
        <p:nvSpPr>
          <p:cNvPr id="4" name="Slide Number Placeholder 3"/>
          <p:cNvSpPr>
            <a:spLocks noGrp="1"/>
          </p:cNvSpPr>
          <p:nvPr>
            <p:ph type="sldNum" sz="quarter" idx="10"/>
          </p:nvPr>
        </p:nvSpPr>
        <p:spPr/>
        <p:txBody>
          <a:bodyPr/>
          <a:lstStyle/>
          <a:p>
            <a:fld id="{1A890AFD-E0E6-4836-B77D-CB3D8A8C4E4C}" type="slidenum">
              <a:rPr lang="en-US" smtClean="0"/>
              <a:pPr/>
              <a:t>42</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982993488"/>
      </p:ext>
    </p:extLst>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general, the school financial aid office calculates the students costs, subtracts the EFC and arrives at what the overall financial need is for the student. </a:t>
            </a:r>
          </a:p>
          <a:p>
            <a:endParaRPr lang="en-US" dirty="0" smtClean="0"/>
          </a:p>
          <a:p>
            <a:r>
              <a:rPr lang="en-US" dirty="0" smtClean="0"/>
              <a:t>The term “financial need” means different things to different people:</a:t>
            </a:r>
          </a:p>
          <a:p>
            <a:pPr marL="174708" indent="-174708">
              <a:buFont typeface="Arial" pitchFamily="34" charset="0"/>
              <a:buChar char="•"/>
            </a:pPr>
            <a:r>
              <a:rPr lang="en-US" dirty="0" smtClean="0"/>
              <a:t>To the Financial Aid Office, need is defined as the cost of education minus the EFC.  The resulting figure – the student’s financial need – is the student’s eligibility for need-based financial aid (grants, work study, subsidized student loans).</a:t>
            </a:r>
          </a:p>
          <a:p>
            <a:pPr marL="174708" indent="-174708">
              <a:buFont typeface="Arial" pitchFamily="34" charset="0"/>
              <a:buChar char="•"/>
            </a:pPr>
            <a:r>
              <a:rPr lang="en-US" dirty="0" smtClean="0"/>
              <a:t>To the family, need is sometimes defined as the cost of attendance minus all financial aid they will receive, including student loans.  The resulting figure – their “gap” – is the amount they must still cover through savings, income, or additional borrowing.</a:t>
            </a:r>
          </a:p>
          <a:p>
            <a:pPr marL="174708" indent="-174708">
              <a:buFont typeface="Arial" pitchFamily="34" charset="0"/>
              <a:buChar char="•"/>
            </a:pPr>
            <a:endParaRPr lang="en-US" dirty="0" smtClean="0"/>
          </a:p>
          <a:p>
            <a:r>
              <a:rPr lang="en-US" dirty="0" smtClean="0"/>
              <a:t>The family can also define need as the cost of attendance minus gift aid – the free money.  This can more accurately be referred to as their ACTUAL Family Contribution, as this is the amount they ultimately must cover through savings, income, and borrowing. </a:t>
            </a:r>
            <a:endParaRPr lang="en-US" dirty="0"/>
          </a:p>
        </p:txBody>
      </p:sp>
      <p:sp>
        <p:nvSpPr>
          <p:cNvPr id="4" name="Slide Number Placeholder 3"/>
          <p:cNvSpPr>
            <a:spLocks noGrp="1"/>
          </p:cNvSpPr>
          <p:nvPr>
            <p:ph type="sldNum" sz="quarter" idx="10"/>
          </p:nvPr>
        </p:nvSpPr>
        <p:spPr/>
        <p:txBody>
          <a:bodyPr/>
          <a:lstStyle/>
          <a:p>
            <a:fld id="{1A890AFD-E0E6-4836-B77D-CB3D8A8C4E4C}" type="slidenum">
              <a:rPr lang="en-US" smtClean="0"/>
              <a:pPr/>
              <a:t>43</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5170305"/>
      </p:ext>
    </p:extLst>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student  will receive a financial aid award letter from all the schools that you made application to for financial aid and admission.  Read this information very carefully.  If you do not understand the information, contact the financial aid office at your school with your questions. </a:t>
            </a:r>
          </a:p>
          <a:p>
            <a:endParaRPr lang="en-US" baseline="0" dirty="0" smtClean="0"/>
          </a:p>
        </p:txBody>
      </p:sp>
      <p:sp>
        <p:nvSpPr>
          <p:cNvPr id="4" name="Slide Number Placeholder 3"/>
          <p:cNvSpPr>
            <a:spLocks noGrp="1"/>
          </p:cNvSpPr>
          <p:nvPr>
            <p:ph type="sldNum" sz="quarter" idx="10"/>
          </p:nvPr>
        </p:nvSpPr>
        <p:spPr/>
        <p:txBody>
          <a:bodyPr/>
          <a:lstStyle/>
          <a:p>
            <a:fld id="{1A890AFD-E0E6-4836-B77D-CB3D8A8C4E4C}" type="slidenum">
              <a:rPr lang="en-US" smtClean="0"/>
              <a:pPr/>
              <a:t>44</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49904741"/>
      </p:ext>
    </p:extLst>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process by which schools make financial aid awards and meet financial need is called packaging.  Each school has its own philosophy on packaging and how it will use institutional funds to meet student need.  These packaging strategies could revolve around need-based aid, merit-based aid, “need blind” admissions, early decision applications, honors programs, and other factors which they determine to be important to their mission.  </a:t>
            </a:r>
          </a:p>
          <a:p>
            <a:endParaRPr lang="en-US" dirty="0" smtClean="0"/>
          </a:p>
          <a:p>
            <a:r>
              <a:rPr lang="en-US" dirty="0" smtClean="0"/>
              <a:t>Schools can  set their own parameters, application processes, and application deadlines in awarding their own funds.  They can also calculate their own EFC based on the CSS Profile or some other process.</a:t>
            </a:r>
          </a:p>
          <a:p>
            <a:endParaRPr lang="en-US" dirty="0" smtClean="0"/>
          </a:p>
          <a:p>
            <a:r>
              <a:rPr lang="en-US" dirty="0" smtClean="0"/>
              <a:t>KEY POINTS TO CONSIDER:</a:t>
            </a:r>
          </a:p>
          <a:p>
            <a:pPr marL="174708" indent="-174708">
              <a:buFont typeface="Arial" pitchFamily="34" charset="0"/>
              <a:buChar char="•"/>
            </a:pPr>
            <a:r>
              <a:rPr lang="en-US" dirty="0" smtClean="0"/>
              <a:t>The EFC remains the same at each school; it is the financial need that changes.</a:t>
            </a:r>
          </a:p>
          <a:p>
            <a:pPr marL="174708" indent="-174708">
              <a:buFont typeface="Arial" pitchFamily="34" charset="0"/>
              <a:buChar char="•"/>
            </a:pPr>
            <a:r>
              <a:rPr lang="en-US" dirty="0" smtClean="0"/>
              <a:t>In this example, the gap (cost minus aid) increases as cost increases.</a:t>
            </a:r>
          </a:p>
          <a:p>
            <a:pPr marL="174708" indent="-174708">
              <a:buFont typeface="Arial" pitchFamily="34" charset="0"/>
              <a:buChar char="•"/>
            </a:pPr>
            <a:r>
              <a:rPr lang="en-US" dirty="0" smtClean="0"/>
              <a:t>In this example, the Actual Contribution (cost minus free money) greatly exceeds the Expected Contribution at all schools. </a:t>
            </a:r>
          </a:p>
          <a:p>
            <a:pPr marL="174708" indent="-174708">
              <a:buFont typeface="Arial" pitchFamily="34" charset="0"/>
              <a:buChar char="•"/>
            </a:pPr>
            <a:r>
              <a:rPr lang="en-US" dirty="0" smtClean="0"/>
              <a:t>The Actual Contribution can be met through savings, income, or borrowing.</a:t>
            </a:r>
          </a:p>
          <a:p>
            <a:endParaRPr lang="en-US" dirty="0"/>
          </a:p>
        </p:txBody>
      </p:sp>
      <p:sp>
        <p:nvSpPr>
          <p:cNvPr id="4" name="Slide Number Placeholder 3"/>
          <p:cNvSpPr>
            <a:spLocks noGrp="1"/>
          </p:cNvSpPr>
          <p:nvPr>
            <p:ph type="sldNum" sz="quarter" idx="10"/>
          </p:nvPr>
        </p:nvSpPr>
        <p:spPr/>
        <p:txBody>
          <a:bodyPr/>
          <a:lstStyle/>
          <a:p>
            <a:fld id="{1A890AFD-E0E6-4836-B77D-CB3D8A8C4E4C}" type="slidenum">
              <a:rPr lang="en-US" smtClean="0"/>
              <a:pPr/>
              <a:t>45</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67171752"/>
      </p:ext>
    </p:extLst>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890AFD-E0E6-4836-B77D-CB3D8A8C4E4C}" type="slidenum">
              <a:rPr lang="en-US" smtClean="0"/>
              <a:pPr/>
              <a:t>46</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927166335"/>
      </p:ext>
    </p:extLst>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890AFD-E0E6-4836-B77D-CB3D8A8C4E4C}" type="slidenum">
              <a:rPr lang="en-US" smtClean="0"/>
              <a:pPr/>
              <a:t>47</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452050217"/>
      </p:ext>
    </p:extLst>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890AFD-E0E6-4836-B77D-CB3D8A8C4E4C}" type="slidenum">
              <a:rPr lang="en-US" smtClean="0"/>
              <a:pPr/>
              <a:t>48</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182576071"/>
      </p:ext>
    </p:extLst>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Existing family resources (savings, 529 plans, income, etc.): Families should review their financial situation to see if existing resources can be used to keep their debt burden down.  Perhaps savings and 529 plans can cover large expenses such as tuition, while income can be used to cover a tuition payment plan or a monthly parent loan payment.  Student income and assets should also be factored in. </a:t>
            </a:r>
          </a:p>
          <a:p>
            <a:endParaRPr lang="en-US" dirty="0" smtClean="0"/>
          </a:p>
          <a:p>
            <a:r>
              <a:rPr lang="en-US" dirty="0" smtClean="0"/>
              <a:t>Private</a:t>
            </a:r>
            <a:r>
              <a:rPr lang="en-US" baseline="0" dirty="0" smtClean="0"/>
              <a:t> Scholarships: </a:t>
            </a:r>
            <a:r>
              <a:rPr lang="en-US" dirty="0" smtClean="0"/>
              <a:t>Students should use www.EducationPlanner.org and other free scholarship search sites to find private scholarships.  Their search should begin in the sophomore or junior year so that they become familiar with these sites, identify potential awards for which they can apply, and meet various application deadlines</a:t>
            </a:r>
          </a:p>
          <a:p>
            <a:endParaRPr lang="en-US" dirty="0" smtClean="0"/>
          </a:p>
          <a:p>
            <a:r>
              <a:rPr lang="en-US" dirty="0" smtClean="0"/>
              <a:t>Home Equity Loans - With mortgage interest rates still at relatively low levels, some families decide to use their home equity as leverage to secure funds to pay for college expenses.  In some cases, this may be a more attractive option than borrowing through the federal PLUS Loan Program</a:t>
            </a:r>
          </a:p>
          <a:p>
            <a:endParaRPr lang="en-US" dirty="0" smtClean="0"/>
          </a:p>
          <a:p>
            <a:r>
              <a:rPr lang="en-US" dirty="0" smtClean="0"/>
              <a:t>It generally is NOT a good idea to tap into family resources such as retirement funds or life insurance, or to take out large cash advances on credit cards</a:t>
            </a:r>
            <a:endParaRPr lang="en-US" dirty="0"/>
          </a:p>
        </p:txBody>
      </p:sp>
      <p:sp>
        <p:nvSpPr>
          <p:cNvPr id="4" name="Slide Number Placeholder 3"/>
          <p:cNvSpPr>
            <a:spLocks noGrp="1"/>
          </p:cNvSpPr>
          <p:nvPr>
            <p:ph type="sldNum" sz="quarter" idx="10"/>
          </p:nvPr>
        </p:nvSpPr>
        <p:spPr/>
        <p:txBody>
          <a:bodyPr/>
          <a:lstStyle/>
          <a:p>
            <a:fld id="{1A890AFD-E0E6-4836-B77D-CB3D8A8C4E4C}" type="slidenum">
              <a:rPr lang="en-US" smtClean="0"/>
              <a:pPr/>
              <a:t>49</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123205674"/>
      </p:ext>
    </p:extLst>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A890AFD-E0E6-4836-B77D-CB3D8A8C4E4C}" type="slidenum">
              <a:rPr lang="en-US" smtClean="0"/>
              <a:pPr/>
              <a:t>5</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286028527"/>
      </p:ext>
    </p:extLst>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Many institutions offer tuition payment plans that allow students to spread their payments out over the semester or the year.  These plans are typically interest free, charge only a nominal set-up fee, and provide very flexible payment terms.  For many families this is a very affordable way to manage college costs.</a:t>
            </a:r>
            <a:endParaRPr lang="en-US" dirty="0"/>
          </a:p>
        </p:txBody>
      </p:sp>
      <p:sp>
        <p:nvSpPr>
          <p:cNvPr id="4" name="Slide Number Placeholder 3"/>
          <p:cNvSpPr>
            <a:spLocks noGrp="1"/>
          </p:cNvSpPr>
          <p:nvPr>
            <p:ph type="sldNum" sz="quarter" idx="10"/>
          </p:nvPr>
        </p:nvSpPr>
        <p:spPr/>
        <p:txBody>
          <a:bodyPr/>
          <a:lstStyle/>
          <a:p>
            <a:fld id="{1A890AFD-E0E6-4836-B77D-CB3D8A8C4E4C}" type="slidenum">
              <a:rPr lang="en-US" smtClean="0"/>
              <a:pPr/>
              <a:t>50</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293428220"/>
      </p:ext>
    </p:extLst>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1A890AFD-E0E6-4836-B77D-CB3D8A8C4E4C}" type="slidenum">
              <a:rPr lang="en-US" smtClean="0"/>
              <a:pPr/>
              <a:t>51</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49904741"/>
      </p:ext>
    </p:extLst>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1A890AFD-E0E6-4836-B77D-CB3D8A8C4E4C}" type="slidenum">
              <a:rPr lang="en-US" smtClean="0"/>
              <a:pPr/>
              <a:t>52</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49904741"/>
      </p:ext>
    </p:extLst>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Non-federal education loans should be explored only after students have utilized their maximum federal education loan eligibility.  Federal educational loans which include Stafford and PLUS Loans may have more favorable terms and conditions than non-federal private educational loans. </a:t>
            </a:r>
          </a:p>
          <a:p>
            <a:endParaRPr lang="en-US" dirty="0"/>
          </a:p>
        </p:txBody>
      </p:sp>
      <p:sp>
        <p:nvSpPr>
          <p:cNvPr id="4" name="Slide Number Placeholder 3"/>
          <p:cNvSpPr>
            <a:spLocks noGrp="1"/>
          </p:cNvSpPr>
          <p:nvPr>
            <p:ph type="sldNum" sz="quarter" idx="10"/>
          </p:nvPr>
        </p:nvSpPr>
        <p:spPr/>
        <p:txBody>
          <a:bodyPr/>
          <a:lstStyle/>
          <a:p>
            <a:fld id="{1A890AFD-E0E6-4836-B77D-CB3D8A8C4E4C}" type="slidenum">
              <a:rPr lang="en-US" smtClean="0"/>
              <a:pPr/>
              <a:t>53</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214117530"/>
      </p:ext>
    </p:extLst>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a:t>Since the FAFSA is a federal form used by millions of students nationwide, it is not feasible for the FAFSA process to take unusual circumstances into account.  Therefore, schools have “Professional Judgment” which enables them, on a case by case basis, to make changes to the student’s FAFSA record and financial aid eligibility.  </a:t>
            </a:r>
          </a:p>
          <a:p>
            <a:endParaRPr lang="en-US" sz="1000" dirty="0"/>
          </a:p>
          <a:p>
            <a:r>
              <a:rPr lang="en-US" sz="1000" dirty="0"/>
              <a:t>This authority rests with each school; decisions made by one school do not apply to another. In addition, the Financial Aid Officer’s professional judgment applies to federal aid only.  For consideration of special circumstances for PA State Grant, students must contact PHEAA directly and complete the appropriate review process</a:t>
            </a:r>
          </a:p>
          <a:p>
            <a:endParaRPr lang="en-US" sz="1000" dirty="0"/>
          </a:p>
          <a:p>
            <a:r>
              <a:rPr lang="en-US" sz="1000" dirty="0"/>
              <a:t>At the time of filing the FAFSA, if the parents are divorced or separated, the parent is considered to be the one which the student lived with more (51% of the time or more) in the past 12 months. If parent’s divorce after the FAFSA is filed, the student needs to contact their financial aid office at their college to see how this will impact their financial aid. </a:t>
            </a:r>
          </a:p>
          <a:p>
            <a:endParaRPr lang="en-US" sz="1000" dirty="0"/>
          </a:p>
          <a:p>
            <a:r>
              <a:rPr lang="en-US" sz="1000" dirty="0"/>
              <a:t>Reduced Income: Many families experience a change in their income, either before or after the FAFSA has been filed.  It is important that they file the FAFSA based on actual data and then contact their Financial Aid Office to discuss what has changed. </a:t>
            </a:r>
          </a:p>
          <a:p>
            <a:r>
              <a:rPr lang="en-US" sz="1000" dirty="0"/>
              <a:t>Likewise, anything that occurs after the FAFSA is actually filed, such as a loss of a parent’s job, death of family member, or other circumstance that impacts the family financially, should be reported to the financial aid office at the college that the student will attend.  The financial aid staff may advise the student to report this change in circumstances to PHEAA’s state grant division as well. </a:t>
            </a:r>
          </a:p>
          <a:p>
            <a:endParaRPr lang="en-US" dirty="0"/>
          </a:p>
        </p:txBody>
      </p:sp>
      <p:sp>
        <p:nvSpPr>
          <p:cNvPr id="4" name="Slide Number Placeholder 3"/>
          <p:cNvSpPr>
            <a:spLocks noGrp="1"/>
          </p:cNvSpPr>
          <p:nvPr>
            <p:ph type="sldNum" sz="quarter" idx="10"/>
          </p:nvPr>
        </p:nvSpPr>
        <p:spPr/>
        <p:txBody>
          <a:bodyPr/>
          <a:lstStyle/>
          <a:p>
            <a:fld id="{1A890AFD-E0E6-4836-B77D-CB3D8A8C4E4C}" type="slidenum">
              <a:rPr lang="en-US" smtClean="0"/>
              <a:pPr/>
              <a:t>54</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840105885"/>
      </p:ext>
    </p:extLst>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890AFD-E0E6-4836-B77D-CB3D8A8C4E4C}" type="slidenum">
              <a:rPr lang="en-US" smtClean="0"/>
              <a:pPr/>
              <a:t>55</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733841013"/>
      </p:ext>
    </p:extLst>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FAFSA4caster – </a:t>
            </a:r>
          </a:p>
          <a:p>
            <a:pPr marL="174708" indent="-174708">
              <a:buFont typeface="Arial" pitchFamily="34" charset="0"/>
              <a:buChar char="•"/>
            </a:pPr>
            <a:r>
              <a:rPr lang="en-US" dirty="0" smtClean="0"/>
              <a:t>This is a free online tool, available at www.fafsa.gov, to provide students with an early estimate of eligibility for federal financial aid. It also provides a cost comparison calculator for schools in which the applicant has an interest. The tool is meant for those not yet ready to apply for financial aid but it is effective in helping them prepare.  When students click on “Submit” the site instantly calculates an estimated EFC and sample financial award packages, including an estimated Pell Grant award.  </a:t>
            </a:r>
          </a:p>
          <a:p>
            <a:pPr marL="174708" indent="-174708">
              <a:buFont typeface="Arial" pitchFamily="34" charset="0"/>
              <a:buChar char="•"/>
            </a:pPr>
            <a:r>
              <a:rPr lang="en-US" dirty="0" smtClean="0"/>
              <a:t>The site is recommended for parents/students as a tool to provide early awareness of financial aid opportunities and educate students about the financial aid process. It is NOT an official application and does not require an electronic PIN.</a:t>
            </a:r>
            <a:endParaRPr lang="en-US" dirty="0"/>
          </a:p>
        </p:txBody>
      </p:sp>
      <p:sp>
        <p:nvSpPr>
          <p:cNvPr id="4" name="Slide Number Placeholder 3"/>
          <p:cNvSpPr>
            <a:spLocks noGrp="1"/>
          </p:cNvSpPr>
          <p:nvPr>
            <p:ph type="sldNum" sz="quarter" idx="10"/>
          </p:nvPr>
        </p:nvSpPr>
        <p:spPr/>
        <p:txBody>
          <a:bodyPr/>
          <a:lstStyle/>
          <a:p>
            <a:fld id="{1A890AFD-E0E6-4836-B77D-CB3D8A8C4E4C}" type="slidenum">
              <a:rPr lang="en-US" smtClean="0"/>
              <a:pPr/>
              <a:t>56</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1571597"/>
      </p:ext>
    </p:extLst>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890AFD-E0E6-4836-B77D-CB3D8A8C4E4C}" type="slidenum">
              <a:rPr lang="en-US" smtClean="0"/>
              <a:pPr/>
              <a:t>57</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27624413"/>
      </p:ext>
    </p:extLst>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890AFD-E0E6-4836-B77D-CB3D8A8C4E4C}" type="slidenum">
              <a:rPr lang="en-US" smtClean="0"/>
              <a:pPr/>
              <a:t>58</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701470791"/>
      </p:ext>
    </p:extLst>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890AFD-E0E6-4836-B77D-CB3D8A8C4E4C}" type="slidenum">
              <a:rPr lang="en-US" smtClean="0"/>
              <a:pPr/>
              <a:t>59</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33084476"/>
      </p:ext>
    </p:extLst>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890AFD-E0E6-4836-B77D-CB3D8A8C4E4C}" type="slidenum">
              <a:rPr lang="en-US" smtClean="0"/>
              <a:pPr/>
              <a:t>6</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99835230"/>
      </p:ext>
    </p:extLst>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890AFD-E0E6-4836-B77D-CB3D8A8C4E4C}" type="slidenum">
              <a:rPr lang="en-US" smtClean="0"/>
              <a:pPr/>
              <a:t>60</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95061879"/>
      </p:ext>
    </p:extLst>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College costs are rising more than inflation – look at increases at schools this </a:t>
            </a:r>
            <a:r>
              <a:rPr lang="en-US" baseline="0" dirty="0" err="1" smtClean="0"/>
              <a:t>year..some</a:t>
            </a:r>
            <a:r>
              <a:rPr lang="en-US" baseline="0" dirty="0" smtClean="0"/>
              <a:t> double digits</a:t>
            </a:r>
          </a:p>
          <a:p>
            <a:r>
              <a:rPr lang="en-US" baseline="0" dirty="0" smtClean="0"/>
              <a:t>Family income and gift aid are not keeping up</a:t>
            </a:r>
          </a:p>
          <a:p>
            <a:r>
              <a:rPr lang="en-US" baseline="0" dirty="0" smtClean="0"/>
              <a:t>Families are relying more heavily on debt to pay for education</a:t>
            </a:r>
          </a:p>
          <a:p>
            <a:r>
              <a:rPr lang="en-US" baseline="0" dirty="0" smtClean="0"/>
              <a:t>Student loan Default rates are on the rise –  Student loans cannot be discharged in bankruptcy</a:t>
            </a:r>
          </a:p>
          <a:p>
            <a:endParaRPr lang="en-US" baseline="0" dirty="0" smtClean="0"/>
          </a:p>
          <a:p>
            <a:r>
              <a:rPr lang="en-US" baseline="0" dirty="0" smtClean="0"/>
              <a:t>A Tribune-Review analysis of tuition and required fees at more than 20 public and private nonprofit colleges and universities in Western Pennsylvania showed increases ranging from 52 percent to 116 percent during a 10-year period, when increases in median household income failed to keep pace with inflation and student debt soared.</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1A890AFD-E0E6-4836-B77D-CB3D8A8C4E4C}" type="slidenum">
              <a:rPr lang="en-US" smtClean="0"/>
              <a:pPr/>
              <a:t>61</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49904741"/>
      </p:ext>
    </p:extLst>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you consider how much to borrow for school costs, consider what your payment may be later on.  On our web site, www.pheaa.org, under tools, you can find a student loan repayment calculator. This is a handy tool to use to calculate your future monthly payments. </a:t>
            </a:r>
          </a:p>
          <a:p>
            <a:endParaRPr lang="en-US" dirty="0"/>
          </a:p>
        </p:txBody>
      </p:sp>
      <p:sp>
        <p:nvSpPr>
          <p:cNvPr id="4" name="Slide Number Placeholder 3"/>
          <p:cNvSpPr>
            <a:spLocks noGrp="1"/>
          </p:cNvSpPr>
          <p:nvPr>
            <p:ph type="sldNum" sz="quarter" idx="10"/>
          </p:nvPr>
        </p:nvSpPr>
        <p:spPr/>
        <p:txBody>
          <a:bodyPr/>
          <a:lstStyle/>
          <a:p>
            <a:fld id="{1A890AFD-E0E6-4836-B77D-CB3D8A8C4E4C}" type="slidenum">
              <a:rPr lang="en-US" smtClean="0"/>
              <a:pPr/>
              <a:t>62</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73599820"/>
      </p:ext>
    </p:extLst>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Consider carefully what a typical starting salary is vs. what you estimate your student loan payment will be when you get out of school. </a:t>
            </a:r>
          </a:p>
          <a:p>
            <a:endParaRPr lang="en-US" dirty="0"/>
          </a:p>
        </p:txBody>
      </p:sp>
      <p:sp>
        <p:nvSpPr>
          <p:cNvPr id="4" name="Slide Number Placeholder 3"/>
          <p:cNvSpPr>
            <a:spLocks noGrp="1"/>
          </p:cNvSpPr>
          <p:nvPr>
            <p:ph type="sldNum" sz="quarter" idx="10"/>
          </p:nvPr>
        </p:nvSpPr>
        <p:spPr/>
        <p:txBody>
          <a:bodyPr/>
          <a:lstStyle/>
          <a:p>
            <a:fld id="{1A890AFD-E0E6-4836-B77D-CB3D8A8C4E4C}" type="slidenum">
              <a:rPr lang="en-US" smtClean="0"/>
              <a:pPr/>
              <a:t>63</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99401929"/>
      </p:ext>
    </p:extLst>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890AFD-E0E6-4836-B77D-CB3D8A8C4E4C}" type="slidenum">
              <a:rPr lang="en-US" smtClean="0"/>
              <a:pPr/>
              <a:t>64</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75603120"/>
      </p:ext>
    </p:extLst>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Families will continue to struggle with college costs</a:t>
            </a:r>
          </a:p>
          <a:p>
            <a:r>
              <a:rPr lang="en-US" baseline="0" dirty="0" smtClean="0"/>
              <a:t>Understand that in higher education there is no correlation between cost and quality</a:t>
            </a:r>
          </a:p>
          <a:p>
            <a:r>
              <a:rPr lang="en-US" baseline="0" dirty="0" smtClean="0"/>
              <a:t>Be open minded in college searches - meet with admissions staff AND Financial aid staff</a:t>
            </a:r>
          </a:p>
          <a:p>
            <a:r>
              <a:rPr lang="en-US" baseline="0" dirty="0" smtClean="0"/>
              <a:t>Have these discussions with your child up front</a:t>
            </a:r>
          </a:p>
          <a:p>
            <a:endParaRPr lang="en-US" baseline="0" dirty="0" smtClean="0"/>
          </a:p>
          <a:p>
            <a:r>
              <a:rPr lang="en-US" baseline="0" dirty="0" smtClean="0"/>
              <a:t>Options for cutting costs:  commute, take summer classes, buy used books, </a:t>
            </a:r>
          </a:p>
          <a:p>
            <a:endParaRPr lang="en-US" baseline="0" dirty="0" smtClean="0"/>
          </a:p>
          <a:p>
            <a:r>
              <a:rPr lang="en-US" baseline="0" dirty="0" smtClean="0"/>
              <a:t>Start searching for scholarships now!</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1A890AFD-E0E6-4836-B77D-CB3D8A8C4E4C}" type="slidenum">
              <a:rPr lang="en-US" smtClean="0"/>
              <a:pPr/>
              <a:t>65</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49904741"/>
      </p:ext>
    </p:extLst>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terms of finances, there are some items that students need to understand before they leave for college.  They should understand how to use credit wisely and the implications of borrowing too much through loans and credit cards. It’s smart for students to figure out a budget for living expenses and to stick to it throughout the school year. </a:t>
            </a:r>
          </a:p>
          <a:p>
            <a:endParaRPr lang="en-US" dirty="0"/>
          </a:p>
        </p:txBody>
      </p:sp>
      <p:sp>
        <p:nvSpPr>
          <p:cNvPr id="4" name="Slide Number Placeholder 3"/>
          <p:cNvSpPr>
            <a:spLocks noGrp="1"/>
          </p:cNvSpPr>
          <p:nvPr>
            <p:ph type="sldNum" sz="quarter" idx="10"/>
          </p:nvPr>
        </p:nvSpPr>
        <p:spPr/>
        <p:txBody>
          <a:bodyPr/>
          <a:lstStyle/>
          <a:p>
            <a:fld id="{1A890AFD-E0E6-4836-B77D-CB3D8A8C4E4C}" type="slidenum">
              <a:rPr lang="en-US" smtClean="0"/>
              <a:pPr/>
              <a:t>66</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79977840"/>
      </p:ext>
    </p:extLst>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Parents is this what you want?  </a:t>
            </a:r>
          </a:p>
          <a:p>
            <a:endParaRPr lang="en-US" dirty="0" smtClean="0"/>
          </a:p>
          <a:p>
            <a:r>
              <a:rPr lang="en-US" dirty="0" smtClean="0"/>
              <a:t>Students</a:t>
            </a:r>
            <a:r>
              <a:rPr lang="en-US" baseline="0" dirty="0" smtClean="0"/>
              <a:t> is this what you want?</a:t>
            </a:r>
          </a:p>
          <a:p>
            <a:endParaRPr lang="en-US" baseline="0" dirty="0" smtClean="0"/>
          </a:p>
          <a:p>
            <a:r>
              <a:rPr lang="en-US" dirty="0" smtClean="0"/>
              <a:t>Make smart choices</a:t>
            </a:r>
            <a:r>
              <a:rPr lang="en-US" baseline="0" dirty="0" smtClean="0"/>
              <a:t>!</a:t>
            </a:r>
          </a:p>
          <a:p>
            <a:endParaRPr lang="en-US" baseline="0" dirty="0" smtClean="0"/>
          </a:p>
          <a:p>
            <a:r>
              <a:rPr lang="en-US" baseline="0" dirty="0" smtClean="0"/>
              <a:t>Learn how to budget and follow it!</a:t>
            </a:r>
          </a:p>
          <a:p>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1A890AFD-E0E6-4836-B77D-CB3D8A8C4E4C}" type="slidenum">
              <a:rPr lang="en-US" smtClean="0"/>
              <a:pPr/>
              <a:t>67</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13249965"/>
      </p:ext>
    </p:extLst>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890AFD-E0E6-4836-B77D-CB3D8A8C4E4C}" type="slidenum">
              <a:rPr lang="en-US" smtClean="0"/>
              <a:pPr/>
              <a:t>68</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93225926"/>
      </p:ext>
    </p:extLst>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890AFD-E0E6-4836-B77D-CB3D8A8C4E4C}" type="slidenum">
              <a:rPr lang="en-US" smtClean="0"/>
              <a:pPr/>
              <a:t>69</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693605522"/>
      </p:ext>
    </p:extLst>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890AFD-E0E6-4836-B77D-CB3D8A8C4E4C}" type="slidenum">
              <a:rPr lang="en-US" smtClean="0"/>
              <a:pPr/>
              <a:t>7</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276017199"/>
      </p:ext>
    </p:extLst>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890AFD-E0E6-4836-B77D-CB3D8A8C4E4C}" type="slidenum">
              <a:rPr lang="en-US" smtClean="0"/>
              <a:pPr/>
              <a:t>70</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46957014"/>
      </p:ext>
    </p:extLst>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890AFD-E0E6-4836-B77D-CB3D8A8C4E4C}" type="slidenum">
              <a:rPr lang="en-US" smtClean="0"/>
              <a:pPr/>
              <a:t>71</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611011239"/>
      </p:ext>
    </p:extLst>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890AFD-E0E6-4836-B77D-CB3D8A8C4E4C}" type="slidenum">
              <a:rPr lang="en-US" smtClean="0"/>
              <a:pPr/>
              <a:t>8</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745260002"/>
      </p:ext>
    </p:extLst>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890AFD-E0E6-4836-B77D-CB3D8A8C4E4C}" type="slidenum">
              <a:rPr lang="en-US" smtClean="0"/>
              <a:pPr/>
              <a:t>9</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7234761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1_Custom Layout">
    <p:bg>
      <p:bgPr>
        <a:blipFill dpi="0" rotWithShape="1">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09800"/>
            <a:ext cx="7772400" cy="1470025"/>
          </a:xfrm>
        </p:spPr>
        <p:txBody>
          <a:bodyPr/>
          <a:lstStyle>
            <a:lvl1pPr algn="ctr">
              <a:defRPr>
                <a:solidFill>
                  <a:schemeClr val="bg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505200"/>
            <a:ext cx="6400800" cy="1752600"/>
          </a:xfrm>
        </p:spPr>
        <p:txBody>
          <a:bodyPr>
            <a:normAutofit/>
          </a:bodyPr>
          <a:lstStyle>
            <a:lvl1pPr marL="0" indent="0" algn="ctr">
              <a:buNone/>
              <a:defRPr sz="22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503238"/>
            <a:ext cx="8229600" cy="715962"/>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2133600"/>
            <a:ext cx="8229600" cy="3992563"/>
          </a:xfrm>
        </p:spPr>
        <p:txBody>
          <a:bodyPr/>
          <a:lstStyle>
            <a:lvl1pPr>
              <a:defRPr sz="24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D970295D-CDF4-486E-A743-6BECC013AAB0}" type="datetimeFigureOut">
              <a:rPr lang="en-US" smtClean="0"/>
              <a:pPr/>
              <a:t>1/24/12</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5CDD01D4-5C5D-44CB-8A47-4CCAD00CC7D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133600"/>
            <a:ext cx="4038600" cy="3992563"/>
          </a:xfrm>
        </p:spPr>
        <p:txBody>
          <a:bodyPr/>
          <a:lstStyle>
            <a:lvl1pPr>
              <a:defRPr sz="2400"/>
            </a:lvl1pPr>
            <a:lvl2pPr>
              <a:defRPr sz="22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2133600"/>
            <a:ext cx="4038600" cy="3992563"/>
          </a:xfrm>
        </p:spPr>
        <p:txBody>
          <a:bodyPr/>
          <a:lstStyle>
            <a:lvl1pPr>
              <a:defRPr sz="2400"/>
            </a:lvl1pPr>
            <a:lvl2pPr>
              <a:defRPr sz="22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4"/>
          <p:cNvSpPr>
            <a:spLocks noGrp="1"/>
          </p:cNvSpPr>
          <p:nvPr>
            <p:ph type="dt" sz="half" idx="10"/>
          </p:nvPr>
        </p:nvSpPr>
        <p:spPr/>
        <p:txBody>
          <a:bodyPr/>
          <a:lstStyle/>
          <a:p>
            <a:fld id="{D970295D-CDF4-486E-A743-6BECC013AAB0}" type="datetimeFigureOut">
              <a:rPr lang="en-US" smtClean="0"/>
              <a:pPr/>
              <a:t>1/24/12</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5CDD01D4-5C5D-44CB-8A47-4CCAD00CC7D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Custom Layout">
    <p:bg>
      <p:bgPr>
        <a:blipFill dpi="0" rotWithShape="1">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7"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7"/>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27038"/>
            <a:ext cx="8229600" cy="71596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marL="342900" marR="0" lvl="0" indent="-342900" algn="l" defTabSz="914400" rtl="0" eaLnBrk="0" fontAlgn="base" latinLnBrk="0" hangingPunct="0">
              <a:lnSpc>
                <a:spcPct val="100000"/>
              </a:lnSpc>
              <a:spcBef>
                <a:spcPct val="20000"/>
              </a:spcBef>
              <a:spcAft>
                <a:spcPct val="0"/>
              </a:spcAft>
              <a:buClr>
                <a:srgbClr val="56BD25"/>
              </a:buClr>
              <a:buSzTx/>
              <a:buFontTx/>
              <a:buChar char="•"/>
              <a:tabLst/>
              <a:defRPr/>
            </a:pPr>
            <a:r>
              <a:rPr kumimoji="0" lang="en-US" sz="2200" b="0" i="0" u="none" strike="noStrike" kern="0" cap="none" spc="0" normalizeH="0" baseline="0" noProof="0" dirty="0" smtClean="0">
                <a:ln>
                  <a:noFill/>
                </a:ln>
                <a:solidFill>
                  <a:srgbClr val="000000"/>
                </a:solidFill>
                <a:effectLst/>
                <a:uLnTx/>
                <a:uFillTx/>
                <a:latin typeface="+mn-lt"/>
                <a:ea typeface="ＭＳ Ｐゴシック"/>
              </a:rPr>
              <a:t>Click to edit Master text styles</a:t>
            </a:r>
          </a:p>
          <a:p>
            <a:pPr marL="742950" marR="0" lvl="1" indent="-285750" algn="l" defTabSz="914400" rtl="0" eaLnBrk="0" fontAlgn="base" latinLnBrk="0" hangingPunct="0">
              <a:lnSpc>
                <a:spcPct val="100000"/>
              </a:lnSpc>
              <a:spcBef>
                <a:spcPct val="20000"/>
              </a:spcBef>
              <a:spcAft>
                <a:spcPct val="0"/>
              </a:spcAft>
              <a:buClr>
                <a:srgbClr val="56BD25"/>
              </a:buClr>
              <a:buSzTx/>
              <a:buFontTx/>
              <a:buChar char="»"/>
              <a:tabLst/>
              <a:defRPr/>
            </a:pPr>
            <a:r>
              <a:rPr kumimoji="0" lang="en-US" sz="1900" b="0" i="0" u="none" strike="noStrike" kern="0" cap="none" spc="0" normalizeH="0" baseline="0" noProof="0" dirty="0" smtClean="0">
                <a:ln>
                  <a:noFill/>
                </a:ln>
                <a:solidFill>
                  <a:srgbClr val="000000"/>
                </a:solidFill>
                <a:effectLst/>
                <a:uLnTx/>
                <a:uFillTx/>
                <a:latin typeface="+mn-lt"/>
                <a:ea typeface="ＭＳ Ｐゴシック"/>
              </a:rPr>
              <a:t>Second level</a:t>
            </a:r>
          </a:p>
          <a:p>
            <a:pPr marL="1143000" marR="0" lvl="2" indent="-228600" algn="l" defTabSz="914400" rtl="0" eaLnBrk="0" fontAlgn="base" latinLnBrk="0" hangingPunct="0">
              <a:lnSpc>
                <a:spcPct val="100000"/>
              </a:lnSpc>
              <a:spcBef>
                <a:spcPct val="20000"/>
              </a:spcBef>
              <a:spcAft>
                <a:spcPct val="0"/>
              </a:spcAft>
              <a:buClr>
                <a:srgbClr val="56BD25"/>
              </a:buClr>
              <a:buSzTx/>
              <a:buFontTx/>
              <a:buChar char="•"/>
              <a:tabLst/>
              <a:defRPr/>
            </a:pPr>
            <a:r>
              <a:rPr kumimoji="0" lang="en-US" sz="1700" b="0" i="0" u="none" strike="noStrike" kern="0" cap="none" spc="0" normalizeH="0" baseline="0" noProof="0" dirty="0" smtClean="0">
                <a:ln>
                  <a:noFill/>
                </a:ln>
                <a:solidFill>
                  <a:srgbClr val="000000"/>
                </a:solidFill>
                <a:effectLst/>
                <a:uLnTx/>
                <a:uFillTx/>
                <a:latin typeface="+mn-lt"/>
                <a:ea typeface="ＭＳ Ｐゴシック"/>
              </a:rPr>
              <a:t>Third level</a:t>
            </a:r>
          </a:p>
          <a:p>
            <a:pPr marL="1600200" marR="0" lvl="3" indent="-228600" algn="l" defTabSz="914400" rtl="0" eaLnBrk="0" fontAlgn="base" latinLnBrk="0" hangingPunct="0">
              <a:lnSpc>
                <a:spcPct val="100000"/>
              </a:lnSpc>
              <a:spcBef>
                <a:spcPct val="20000"/>
              </a:spcBef>
              <a:spcAft>
                <a:spcPct val="0"/>
              </a:spcAft>
              <a:buClr>
                <a:srgbClr val="56BD25"/>
              </a:buClr>
              <a:buSzTx/>
              <a:buFontTx/>
              <a:buChar char="»"/>
              <a:tabLst/>
              <a:defRPr/>
            </a:pPr>
            <a:r>
              <a:rPr kumimoji="0" lang="en-US" sz="1500" b="0" i="0" u="none" strike="noStrike" kern="0" cap="none" spc="0" normalizeH="0" baseline="0" noProof="0" dirty="0" smtClean="0">
                <a:ln>
                  <a:noFill/>
                </a:ln>
                <a:solidFill>
                  <a:srgbClr val="000000"/>
                </a:solidFill>
                <a:effectLst/>
                <a:uLnTx/>
                <a:uFillTx/>
                <a:latin typeface="+mn-lt"/>
                <a:ea typeface="ＭＳ Ｐゴシック"/>
              </a:rPr>
              <a:t>Fourth level</a:t>
            </a:r>
          </a:p>
          <a:p>
            <a:pPr marL="2057400" marR="0" lvl="4" indent="-228600" algn="l" defTabSz="914400" rtl="0" eaLnBrk="0" fontAlgn="base" latinLnBrk="0" hangingPunct="0">
              <a:lnSpc>
                <a:spcPct val="100000"/>
              </a:lnSpc>
              <a:spcBef>
                <a:spcPct val="20000"/>
              </a:spcBef>
              <a:spcAft>
                <a:spcPct val="0"/>
              </a:spcAft>
              <a:buClr>
                <a:srgbClr val="56BD25"/>
              </a:buClr>
              <a:buSzTx/>
              <a:buFontTx/>
              <a:buChar char="»"/>
              <a:tabLst/>
              <a:defRPr/>
            </a:pPr>
            <a:r>
              <a:rPr kumimoji="0" lang="en-US" sz="1500" b="0" i="0" u="none" strike="noStrike" kern="0" cap="none" spc="0" normalizeH="0" baseline="0" noProof="0" dirty="0" smtClean="0">
                <a:ln>
                  <a:noFill/>
                </a:ln>
                <a:solidFill>
                  <a:srgbClr val="000000"/>
                </a:solidFill>
                <a:effectLst/>
                <a:uLnTx/>
                <a:uFillTx/>
                <a:latin typeface="+mn-lt"/>
                <a:ea typeface="ＭＳ Ｐゴシック"/>
              </a:rPr>
              <a:t>Fifth level</a:t>
            </a:r>
            <a:endParaRPr kumimoji="0" lang="en-US" sz="1500" b="0" i="0" u="none" strike="noStrike" kern="0" cap="none" spc="0" normalizeH="0" baseline="0" noProof="0" dirty="0">
              <a:ln>
                <a:noFill/>
              </a:ln>
              <a:solidFill>
                <a:srgbClr val="000000"/>
              </a:solidFill>
              <a:effectLst/>
              <a:uLnTx/>
              <a:uFillTx/>
              <a:latin typeface="+mn-lt"/>
              <a:ea typeface="ＭＳ Ｐゴシック"/>
            </a:endParaRP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70295D-CDF4-486E-A743-6BECC013AAB0}" type="datetimeFigureOut">
              <a:rPr lang="en-US" smtClean="0"/>
              <a:pPr/>
              <a:t>1/24/12</a:t>
            </a:fld>
            <a:endParaRPr lang="en-US"/>
          </a:p>
        </p:txBody>
      </p:sp>
      <p:sp>
        <p:nvSpPr>
          <p:cNvPr id="6" name="Slide Number Placeholder 5"/>
          <p:cNvSpPr>
            <a:spLocks noGrp="1"/>
          </p:cNvSpPr>
          <p:nvPr>
            <p:ph type="sldNum" sz="quarter" idx="4"/>
          </p:nvPr>
        </p:nvSpPr>
        <p:spPr>
          <a:xfrm>
            <a:off x="1219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    </a:t>
            </a:r>
            <a:fld id="{5CDD01D4-5C5D-44CB-8A47-4CCAD00CC7D0}"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55" r:id="rId1"/>
    <p:sldLayoutId id="2147483649" r:id="rId2"/>
    <p:sldLayoutId id="2147483650" r:id="rId3"/>
    <p:sldLayoutId id="2147483652" r:id="rId4"/>
    <p:sldLayoutId id="2147483654" r:id="rId5"/>
  </p:sldLayoutIdLst>
  <p:txStyles>
    <p:titleStyle>
      <a:lvl1pPr algn="l" defTabSz="914400" rtl="0" eaLnBrk="1" latinLnBrk="0" hangingPunct="1">
        <a:spcBef>
          <a:spcPct val="0"/>
        </a:spcBef>
        <a:buNone/>
        <a:defRPr sz="3400" kern="1200">
          <a:solidFill>
            <a:schemeClr val="bg1"/>
          </a:solidFill>
          <a:latin typeface="+mj-lt"/>
          <a:ea typeface="+mj-ea"/>
          <a:cs typeface="+mj-cs"/>
        </a:defRPr>
      </a:lvl1pPr>
    </p:titleStyle>
    <p:bodyStyle>
      <a:lvl1pPr marL="342900" marR="0" indent="-342900" algn="l" defTabSz="914400" rtl="0" eaLnBrk="0" fontAlgn="base" latinLnBrk="0" hangingPunct="0">
        <a:lnSpc>
          <a:spcPct val="100000"/>
        </a:lnSpc>
        <a:spcBef>
          <a:spcPct val="20000"/>
        </a:spcBef>
        <a:spcAft>
          <a:spcPct val="0"/>
        </a:spcAft>
        <a:buClr>
          <a:srgbClr val="56BD25"/>
        </a:buClr>
        <a:buSzTx/>
        <a:buFontTx/>
        <a:buChar char="•"/>
        <a:tabLst/>
        <a:defRPr sz="3200" kern="1200">
          <a:solidFill>
            <a:schemeClr val="tx1"/>
          </a:solidFill>
          <a:latin typeface="+mn-lt"/>
          <a:ea typeface="+mn-ea"/>
          <a:cs typeface="+mn-cs"/>
        </a:defRPr>
      </a:lvl1pPr>
      <a:lvl2pPr marL="742950" marR="0" indent="-285750" algn="l" defTabSz="914400" rtl="0" eaLnBrk="0" fontAlgn="base" latinLnBrk="0" hangingPunct="0">
        <a:lnSpc>
          <a:spcPct val="100000"/>
        </a:lnSpc>
        <a:spcBef>
          <a:spcPct val="20000"/>
        </a:spcBef>
        <a:spcAft>
          <a:spcPct val="0"/>
        </a:spcAft>
        <a:buClr>
          <a:srgbClr val="56BD25"/>
        </a:buClr>
        <a:buSzTx/>
        <a:buFontTx/>
        <a:buChar char="»"/>
        <a:tabLst/>
        <a:defRPr sz="2200" kern="1200">
          <a:solidFill>
            <a:schemeClr val="tx1"/>
          </a:solidFill>
          <a:latin typeface="+mn-lt"/>
          <a:ea typeface="+mn-ea"/>
          <a:cs typeface="+mn-cs"/>
        </a:defRPr>
      </a:lvl2pPr>
      <a:lvl3pPr marL="1143000" marR="0" indent="-228600" algn="l" defTabSz="914400" rtl="0" eaLnBrk="0" fontAlgn="base" latinLnBrk="0" hangingPunct="0">
        <a:lnSpc>
          <a:spcPct val="100000"/>
        </a:lnSpc>
        <a:spcBef>
          <a:spcPct val="20000"/>
        </a:spcBef>
        <a:spcAft>
          <a:spcPct val="0"/>
        </a:spcAft>
        <a:buClr>
          <a:srgbClr val="56BD25"/>
        </a:buClr>
        <a:buSzTx/>
        <a:buFontTx/>
        <a:buChar char="•"/>
        <a:tabLst/>
        <a:defRPr sz="2000" kern="1200">
          <a:solidFill>
            <a:schemeClr val="tx1"/>
          </a:solidFill>
          <a:latin typeface="+mn-lt"/>
          <a:ea typeface="+mn-ea"/>
          <a:cs typeface="+mn-cs"/>
        </a:defRPr>
      </a:lvl3pPr>
      <a:lvl4pPr marL="1600200" marR="0" indent="-228600" algn="l" defTabSz="914400" rtl="0" eaLnBrk="0" fontAlgn="base" latinLnBrk="0" hangingPunct="0">
        <a:lnSpc>
          <a:spcPct val="100000"/>
        </a:lnSpc>
        <a:spcBef>
          <a:spcPct val="20000"/>
        </a:spcBef>
        <a:spcAft>
          <a:spcPct val="0"/>
        </a:spcAft>
        <a:buClr>
          <a:srgbClr val="56BD25"/>
        </a:buClr>
        <a:buSzTx/>
        <a:buFontTx/>
        <a:buChar char="»"/>
        <a:tabLst/>
        <a:defRPr sz="2000" kern="1200">
          <a:solidFill>
            <a:schemeClr val="tx1"/>
          </a:solidFill>
          <a:latin typeface="+mn-lt"/>
          <a:ea typeface="+mn-ea"/>
          <a:cs typeface="+mn-cs"/>
        </a:defRPr>
      </a:lvl4pPr>
      <a:lvl5pPr marL="2057400" marR="0" indent="-228600" algn="l" defTabSz="914400" rtl="0" eaLnBrk="0" fontAlgn="base" latinLnBrk="0" hangingPunct="0">
        <a:lnSpc>
          <a:spcPct val="100000"/>
        </a:lnSpc>
        <a:spcBef>
          <a:spcPct val="20000"/>
        </a:spcBef>
        <a:spcAft>
          <a:spcPct val="0"/>
        </a:spcAft>
        <a:buClr>
          <a:srgbClr val="56BD25"/>
        </a:buClr>
        <a:buSzTx/>
        <a:buFontTx/>
        <a:buChar char="»"/>
        <a:tabLst/>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6.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7.jpeg"/></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hyperlink" Target="http://www.fafsa.gov/" TargetMode="External"/><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6.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6.jpeg"/></Relationships>
</file>

<file path=ppt/slides/_rels/slide22.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hyperlink" Target="http://www.pin.ed.gov/" TargetMode="External"/><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7.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5.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 Id="rId3" Type="http://schemas.openxmlformats.org/officeDocument/2006/relationships/hyperlink" Target="http://www.studentloans.gov/"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image" Target="../media/image5.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 Id="rId3" Type="http://schemas.openxmlformats.org/officeDocument/2006/relationships/image" Target="../media/image6.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 Id="rId3" Type="http://schemas.openxmlformats.org/officeDocument/2006/relationships/image" Target="../media/image5.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 Id="rId3" Type="http://schemas.openxmlformats.org/officeDocument/2006/relationships/image" Target="../media/image7.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image" Target="../media/image3.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 Id="rId3" Type="http://schemas.openxmlformats.org/officeDocument/2006/relationships/image" Target="../media/image6.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 Id="rId3" Type="http://schemas.openxmlformats.org/officeDocument/2006/relationships/image" Target="../media/image7.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 Id="rId3" Type="http://schemas.openxmlformats.org/officeDocument/2006/relationships/image" Target="../media/image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hyperlink" Target="mailto:ASLOAN@PHEAA.ORG"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 Id="rId3" Type="http://schemas.openxmlformats.org/officeDocument/2006/relationships/image" Target="../media/image6.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 Id="rId3" Type="http://schemas.openxmlformats.org/officeDocument/2006/relationships/image" Target="../media/image5.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 Id="rId3" Type="http://schemas.openxmlformats.org/officeDocument/2006/relationships/image" Target="../media/image7.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 Id="rId3" Type="http://schemas.openxmlformats.org/officeDocument/2006/relationships/image" Target="../media/image5.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7.xml"/><Relationship Id="rId3" Type="http://schemas.openxmlformats.org/officeDocument/2006/relationships/image" Target="../media/image6.jpe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8.xml"/><Relationship Id="rId3" Type="http://schemas.openxmlformats.org/officeDocument/2006/relationships/image" Target="../media/image6.jpe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9.xml"/><Relationship Id="rId3"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5.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0.xml"/><Relationship Id="rId3" Type="http://schemas.openxmlformats.org/officeDocument/2006/relationships/image" Target="../media/image6.jpe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1.xml"/><Relationship Id="rId3" Type="http://schemas.openxmlformats.org/officeDocument/2006/relationships/image" Target="../media/image7.jpe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2.xml"/><Relationship Id="rId3" Type="http://schemas.openxmlformats.org/officeDocument/2006/relationships/image" Target="../media/image7.jpe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4.xml"/><Relationship Id="rId3" Type="http://schemas.openxmlformats.org/officeDocument/2006/relationships/image" Target="../media/image5.jpe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6.xml"/><Relationship Id="rId3" Type="http://schemas.openxmlformats.org/officeDocument/2006/relationships/image" Target="../media/image5.jpeg"/></Relationships>
</file>

<file path=ppt/slides/_rels/slide57.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hyperlink" Target="http://www.fafsa.com/" TargetMode="External"/><Relationship Id="rId1" Type="http://schemas.openxmlformats.org/officeDocument/2006/relationships/slideLayout" Target="../slideLayouts/slideLayout3.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0.xml"/><Relationship Id="rId3" Type="http://schemas.openxmlformats.org/officeDocument/2006/relationships/image" Target="../media/image5.jpe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1.xml"/><Relationship Id="rId3" Type="http://schemas.openxmlformats.org/officeDocument/2006/relationships/image" Target="../media/image7.jpe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2.xml"/><Relationship Id="rId3" Type="http://schemas.openxmlformats.org/officeDocument/2006/relationships/image" Target="../media/image5.jpe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5.xml"/><Relationship Id="rId3" Type="http://schemas.openxmlformats.org/officeDocument/2006/relationships/image" Target="../media/image7.jpe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7.xml"/><Relationship Id="rId3" Type="http://schemas.openxmlformats.org/officeDocument/2006/relationships/image" Target="../media/image5.jpe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8.xml"/><Relationship Id="rId3" Type="http://schemas.openxmlformats.org/officeDocument/2006/relationships/image" Target="../media/image5.jpe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6.jpe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1.xml"/><Relationship Id="rId3" Type="http://schemas.openxmlformats.org/officeDocument/2006/relationships/image" Target="../media/image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6.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09800"/>
            <a:ext cx="7848600" cy="3048000"/>
          </a:xfrm>
        </p:spPr>
        <p:txBody>
          <a:bodyPr>
            <a:normAutofit fontScale="90000"/>
          </a:bodyPr>
          <a:lstStyle/>
          <a:p>
            <a:r>
              <a:rPr lang="en-US" sz="4400" dirty="0"/>
              <a:t>To be courteous to others, we ask that you silence or shut off your </a:t>
            </a:r>
            <a:r>
              <a:rPr lang="en-US" sz="4400" dirty="0" smtClean="0"/>
              <a:t>phones.</a:t>
            </a:r>
            <a:br>
              <a:rPr lang="en-US" sz="4400" dirty="0" smtClean="0"/>
            </a:br>
            <a:r>
              <a:rPr lang="en-US" sz="4400" dirty="0" smtClean="0"/>
              <a:t> </a:t>
            </a:r>
            <a:r>
              <a:rPr lang="en-US" sz="4400" dirty="0"/>
              <a:t/>
            </a:r>
            <a:br>
              <a:rPr lang="en-US" sz="4400" dirty="0"/>
            </a:br>
            <a:r>
              <a:rPr lang="en-US" sz="4000" dirty="0" smtClean="0"/>
              <a:t>Your </a:t>
            </a:r>
            <a:r>
              <a:rPr lang="en-US" sz="4000" dirty="0"/>
              <a:t>consideration </a:t>
            </a:r>
            <a:r>
              <a:rPr lang="en-US" sz="4000" dirty="0" smtClean="0"/>
              <a:t>is appreciated</a:t>
            </a:r>
            <a:r>
              <a:rPr lang="en-US" sz="4000" dirty="0"/>
              <a:t>.</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1935060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Basis for awarding aid…</a:t>
            </a:r>
            <a:endParaRPr lang="en-US" dirty="0"/>
          </a:p>
        </p:txBody>
      </p:sp>
      <p:sp>
        <p:nvSpPr>
          <p:cNvPr id="3" name="Content Placeholder 2"/>
          <p:cNvSpPr>
            <a:spLocks noGrp="1"/>
          </p:cNvSpPr>
          <p:nvPr>
            <p:ph idx="1"/>
          </p:nvPr>
        </p:nvSpPr>
        <p:spPr/>
        <p:txBody>
          <a:bodyPr>
            <a:normAutofit lnSpcReduction="10000"/>
          </a:bodyPr>
          <a:lstStyle/>
          <a:p>
            <a:r>
              <a:rPr lang="en-US" dirty="0"/>
              <a:t>Merit – scholarships usually based </a:t>
            </a:r>
            <a:r>
              <a:rPr lang="en-US" dirty="0" smtClean="0"/>
              <a:t>on:</a:t>
            </a:r>
          </a:p>
          <a:p>
            <a:pPr lvl="1"/>
            <a:r>
              <a:rPr lang="en-US" dirty="0"/>
              <a:t>Academic or athletic ability</a:t>
            </a:r>
          </a:p>
          <a:p>
            <a:pPr lvl="1"/>
            <a:r>
              <a:rPr lang="en-US" dirty="0" smtClean="0"/>
              <a:t>Special </a:t>
            </a:r>
            <a:r>
              <a:rPr lang="en-US" dirty="0"/>
              <a:t>talent or achievement</a:t>
            </a:r>
          </a:p>
          <a:p>
            <a:pPr lvl="1"/>
            <a:r>
              <a:rPr lang="en-US" dirty="0"/>
              <a:t>Program of study</a:t>
            </a:r>
          </a:p>
          <a:p>
            <a:pPr marL="0" indent="0">
              <a:buNone/>
            </a:pPr>
            <a:endParaRPr lang="en-US" dirty="0"/>
          </a:p>
          <a:p>
            <a:r>
              <a:rPr lang="en-US" dirty="0"/>
              <a:t>Need-based grants, loans, and employment usually based on:</a:t>
            </a:r>
          </a:p>
          <a:p>
            <a:pPr lvl="1"/>
            <a:r>
              <a:rPr lang="en-US" dirty="0"/>
              <a:t>Income</a:t>
            </a:r>
          </a:p>
          <a:p>
            <a:pPr lvl="1"/>
            <a:r>
              <a:rPr lang="en-US" dirty="0"/>
              <a:t>Assets</a:t>
            </a:r>
          </a:p>
          <a:p>
            <a:pPr lvl="1"/>
            <a:r>
              <a:rPr lang="en-US" dirty="0"/>
              <a:t>Other factors</a:t>
            </a:r>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47486602"/>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Applying for Financial Aid</a:t>
            </a:r>
            <a:endParaRPr lang="en-US" dirty="0"/>
          </a:p>
        </p:txBody>
      </p:sp>
      <p:sp>
        <p:nvSpPr>
          <p:cNvPr id="3" name="Content Placeholder 2"/>
          <p:cNvSpPr>
            <a:spLocks noGrp="1"/>
          </p:cNvSpPr>
          <p:nvPr>
            <p:ph idx="1"/>
          </p:nvPr>
        </p:nvSpPr>
        <p:spPr>
          <a:xfrm>
            <a:off x="457200" y="1524000"/>
            <a:ext cx="8229600" cy="4602163"/>
          </a:xfrm>
        </p:spPr>
        <p:txBody>
          <a:bodyPr>
            <a:normAutofit/>
          </a:bodyPr>
          <a:lstStyle/>
          <a:p>
            <a:r>
              <a:rPr lang="en-US" dirty="0"/>
              <a:t>Know what financial aid forms each school </a:t>
            </a:r>
            <a:r>
              <a:rPr lang="en-US" dirty="0" smtClean="0"/>
              <a:t>requires:</a:t>
            </a:r>
          </a:p>
          <a:p>
            <a:pPr lvl="1"/>
            <a:r>
              <a:rPr lang="en-US" dirty="0"/>
              <a:t>FAFSA required by all schools, PHEAA, and some scholarship organizations</a:t>
            </a:r>
          </a:p>
          <a:p>
            <a:pPr lvl="1"/>
            <a:r>
              <a:rPr lang="en-US" dirty="0"/>
              <a:t>SGF (State Grant Form) required for first year students (and may be requested for subsequent years)</a:t>
            </a:r>
          </a:p>
          <a:p>
            <a:pPr lvl="1"/>
            <a:r>
              <a:rPr lang="en-US" dirty="0"/>
              <a:t>CSS Profile required by some postsecondary schools and scholarship organizations</a:t>
            </a:r>
          </a:p>
          <a:p>
            <a:pPr lvl="1"/>
            <a:r>
              <a:rPr lang="en-US" dirty="0"/>
              <a:t>Institutional </a:t>
            </a:r>
            <a:r>
              <a:rPr lang="en-US" dirty="0" smtClean="0"/>
              <a:t>financial aid forms </a:t>
            </a:r>
            <a:endParaRPr lang="en-US" dirty="0"/>
          </a:p>
          <a:p>
            <a:pPr marL="0" indent="0">
              <a:buNone/>
            </a:pPr>
            <a:endParaRPr lang="en-US" dirty="0" smtClean="0"/>
          </a:p>
          <a:p>
            <a:r>
              <a:rPr lang="en-US" dirty="0" smtClean="0"/>
              <a:t>Know deadlines – this is critical!</a:t>
            </a:r>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8847435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Purpose of the Free Application for Federal Student Aid (FAFSA)</a:t>
            </a:r>
            <a:endParaRPr lang="en-US" dirty="0"/>
          </a:p>
        </p:txBody>
      </p:sp>
      <p:sp>
        <p:nvSpPr>
          <p:cNvPr id="3" name="Content Placeholder 2"/>
          <p:cNvSpPr>
            <a:spLocks noGrp="1"/>
          </p:cNvSpPr>
          <p:nvPr>
            <p:ph idx="1"/>
          </p:nvPr>
        </p:nvSpPr>
        <p:spPr/>
        <p:txBody>
          <a:bodyPr>
            <a:normAutofit/>
          </a:bodyPr>
          <a:lstStyle/>
          <a:p>
            <a:r>
              <a:rPr lang="en-US" dirty="0"/>
              <a:t>The FAFSA (Free Application for Federal Student Aid) is a federal form used to determine student eligibility for the following:</a:t>
            </a:r>
          </a:p>
          <a:p>
            <a:pPr lvl="1"/>
            <a:r>
              <a:rPr lang="en-US" dirty="0" smtClean="0"/>
              <a:t>Federal </a:t>
            </a:r>
            <a:r>
              <a:rPr lang="en-US" dirty="0"/>
              <a:t>programs, such as Pell Grants, work-study, and student loans </a:t>
            </a:r>
          </a:p>
          <a:p>
            <a:pPr lvl="1"/>
            <a:r>
              <a:rPr lang="en-US" dirty="0" smtClean="0"/>
              <a:t>State </a:t>
            </a:r>
            <a:r>
              <a:rPr lang="en-US" dirty="0"/>
              <a:t>programs, such as Pennsylvania State Grant, state work-study, and other special programs </a:t>
            </a:r>
          </a:p>
          <a:p>
            <a:pPr lvl="1"/>
            <a:r>
              <a:rPr lang="en-US" dirty="0" smtClean="0"/>
              <a:t>School </a:t>
            </a:r>
            <a:r>
              <a:rPr lang="en-US" dirty="0"/>
              <a:t>programs, such as need-based grants and scholarships. </a:t>
            </a:r>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184277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When to Apply &amp; Who’s Information is needed!</a:t>
            </a:r>
            <a:endParaRPr lang="en-US" sz="2800" dirty="0"/>
          </a:p>
        </p:txBody>
      </p:sp>
      <p:sp>
        <p:nvSpPr>
          <p:cNvPr id="3" name="Content Placeholder 2"/>
          <p:cNvSpPr>
            <a:spLocks noGrp="1"/>
          </p:cNvSpPr>
          <p:nvPr>
            <p:ph idx="1"/>
          </p:nvPr>
        </p:nvSpPr>
        <p:spPr>
          <a:xfrm>
            <a:off x="457200" y="1447800"/>
            <a:ext cx="8229600" cy="4678363"/>
          </a:xfrm>
        </p:spPr>
        <p:txBody>
          <a:bodyPr/>
          <a:lstStyle/>
          <a:p>
            <a:endParaRPr lang="en-US" dirty="0" smtClean="0"/>
          </a:p>
          <a:p>
            <a:r>
              <a:rPr lang="en-US" sz="2800" dirty="0" smtClean="0"/>
              <a:t>The </a:t>
            </a:r>
            <a:r>
              <a:rPr lang="en-US" sz="2800" dirty="0"/>
              <a:t>FAFSA may be filed beginning on January 1 of the upcoming award year.  For the 2012-13 award year this would be January 1, 2012.  </a:t>
            </a:r>
            <a:endParaRPr lang="en-US" sz="2800" dirty="0" smtClean="0"/>
          </a:p>
          <a:p>
            <a:endParaRPr lang="en-US" sz="800" dirty="0" smtClean="0"/>
          </a:p>
          <a:p>
            <a:r>
              <a:rPr lang="en-US" sz="2800" dirty="0" smtClean="0"/>
              <a:t>Dependent Student - The student’s and the income of the parent that the students lives with. (Biological, Adoptive or Step </a:t>
            </a:r>
            <a:r>
              <a:rPr lang="en-US" sz="2800" dirty="0"/>
              <a:t>P</a:t>
            </a:r>
            <a:r>
              <a:rPr lang="en-US" sz="2800" dirty="0" smtClean="0"/>
              <a:t>arents income only!)</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234258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Ways to apply</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Complete the FAFSA as soon as possible after January 1 of the year for which the student is seeking financial aid</a:t>
            </a:r>
          </a:p>
          <a:p>
            <a:endParaRPr lang="en-US" dirty="0" smtClean="0"/>
          </a:p>
          <a:p>
            <a:pPr lvl="1"/>
            <a:r>
              <a:rPr lang="en-US" sz="2400" dirty="0" smtClean="0"/>
              <a:t>Online at </a:t>
            </a:r>
            <a:r>
              <a:rPr lang="en-US" sz="2400" b="1" dirty="0" smtClean="0">
                <a:hlinkClick r:id="rId4"/>
              </a:rPr>
              <a:t>www.fafsa.gov</a:t>
            </a:r>
            <a:r>
              <a:rPr lang="en-US" sz="2400" b="1" dirty="0" smtClean="0"/>
              <a:t> </a:t>
            </a:r>
          </a:p>
          <a:p>
            <a:pPr lvl="2">
              <a:buFont typeface="Arial" pitchFamily="34" charset="0"/>
              <a:buChar char="•"/>
            </a:pPr>
            <a:r>
              <a:rPr lang="en-US" dirty="0"/>
              <a:t>safe, secure, fast, skip logic, built in edits</a:t>
            </a:r>
          </a:p>
          <a:p>
            <a:pPr lvl="2">
              <a:buFont typeface="Arial" pitchFamily="34" charset="0"/>
              <a:buChar char="•"/>
            </a:pPr>
            <a:r>
              <a:rPr lang="en-US" dirty="0"/>
              <a:t>complete FAFSA on the Web Worksheet</a:t>
            </a:r>
          </a:p>
          <a:p>
            <a:pPr lvl="2">
              <a:buFont typeface="Arial" pitchFamily="34" charset="0"/>
              <a:buChar char="•"/>
            </a:pPr>
            <a:r>
              <a:rPr lang="en-US" dirty="0"/>
              <a:t>print the confirmation page when </a:t>
            </a:r>
            <a:r>
              <a:rPr lang="en-US" dirty="0" smtClean="0"/>
              <a:t>complete</a:t>
            </a:r>
          </a:p>
          <a:p>
            <a:pPr marL="914400" lvl="2" indent="0">
              <a:buNone/>
            </a:pPr>
            <a:endParaRPr lang="en-US" dirty="0"/>
          </a:p>
          <a:p>
            <a:pPr lvl="1"/>
            <a:r>
              <a:rPr lang="en-US" sz="2400" dirty="0" smtClean="0"/>
              <a:t>Paper FAFSA</a:t>
            </a:r>
            <a:endParaRPr lang="en-US" dirty="0"/>
          </a:p>
          <a:p>
            <a:pPr lvl="2"/>
            <a:r>
              <a:rPr lang="en-US" dirty="0" smtClean="0"/>
              <a:t>call  </a:t>
            </a:r>
            <a:r>
              <a:rPr lang="en-US" dirty="0"/>
              <a:t>1-800-433-3243</a:t>
            </a:r>
          </a:p>
          <a:p>
            <a:pPr lvl="2"/>
            <a:r>
              <a:rPr lang="en-US" dirty="0"/>
              <a:t>d</a:t>
            </a:r>
            <a:r>
              <a:rPr lang="en-US" dirty="0" smtClean="0"/>
              <a:t>ownload </a:t>
            </a:r>
            <a:r>
              <a:rPr lang="en-US" dirty="0"/>
              <a:t>PDF at www.fafsa.gov</a:t>
            </a:r>
          </a:p>
          <a:p>
            <a:pPr lvl="2"/>
            <a:endParaRPr lang="en-US" dirty="0"/>
          </a:p>
          <a:p>
            <a:pPr lvl="2"/>
            <a:endParaRPr lang="en-US" dirty="0"/>
          </a:p>
          <a:p>
            <a:endParaRPr lang="en-US" dirty="0"/>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www.fafsa.gov</a:t>
            </a:r>
            <a:endParaRPr lang="en-US" dirty="0"/>
          </a:p>
        </p:txBody>
      </p:sp>
      <p:pic>
        <p:nvPicPr>
          <p:cNvPr id="2050" name="Picture 2"/>
          <p:cNvPicPr>
            <a:picLocks noGrp="1" noChangeAspect="1" noChangeArrowheads="1"/>
          </p:cNvPicPr>
          <p:nvPr>
            <p:ph idx="1"/>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28601" y="1295400"/>
            <a:ext cx="8305800" cy="5562600"/>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8377779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Documents Needed to Complete the FAFSA:</a:t>
            </a:r>
          </a:p>
        </p:txBody>
      </p:sp>
      <p:sp>
        <p:nvSpPr>
          <p:cNvPr id="3" name="Content Placeholder 2"/>
          <p:cNvSpPr>
            <a:spLocks noGrp="1"/>
          </p:cNvSpPr>
          <p:nvPr>
            <p:ph idx="1"/>
          </p:nvPr>
        </p:nvSpPr>
        <p:spPr>
          <a:xfrm>
            <a:off x="457200" y="1600200"/>
            <a:ext cx="8229600" cy="4525963"/>
          </a:xfrm>
        </p:spPr>
        <p:txBody>
          <a:bodyPr>
            <a:normAutofit fontScale="77500" lnSpcReduction="20000"/>
          </a:bodyPr>
          <a:lstStyle/>
          <a:p>
            <a:r>
              <a:rPr lang="en-US" sz="3100" dirty="0"/>
              <a:t>Applicants may need the following items:</a:t>
            </a:r>
          </a:p>
          <a:p>
            <a:pPr marL="0" indent="0">
              <a:buNone/>
            </a:pPr>
            <a:endParaRPr lang="en-US" sz="2600" dirty="0" smtClean="0"/>
          </a:p>
          <a:p>
            <a:pPr lvl="1"/>
            <a:r>
              <a:rPr lang="en-US" sz="2600" dirty="0" smtClean="0"/>
              <a:t>Social </a:t>
            </a:r>
            <a:r>
              <a:rPr lang="en-US" sz="2600" dirty="0"/>
              <a:t>security numbers</a:t>
            </a:r>
          </a:p>
          <a:p>
            <a:pPr lvl="1"/>
            <a:r>
              <a:rPr lang="en-US" sz="2600" dirty="0" smtClean="0"/>
              <a:t>Drivers </a:t>
            </a:r>
            <a:r>
              <a:rPr lang="en-US" sz="2600" dirty="0"/>
              <a:t>license (student only; this information is optional)</a:t>
            </a:r>
          </a:p>
          <a:p>
            <a:pPr lvl="1"/>
            <a:r>
              <a:rPr lang="en-US" sz="2600" dirty="0" smtClean="0"/>
              <a:t>Federal </a:t>
            </a:r>
            <a:r>
              <a:rPr lang="en-US" sz="2600" dirty="0"/>
              <a:t>income tax </a:t>
            </a:r>
            <a:r>
              <a:rPr lang="en-US" sz="2600" dirty="0" smtClean="0"/>
              <a:t>returns </a:t>
            </a:r>
            <a:r>
              <a:rPr lang="en-US" sz="2600" dirty="0"/>
              <a:t>(1040, 1040A or 1040EZ)</a:t>
            </a:r>
          </a:p>
          <a:p>
            <a:pPr lvl="1"/>
            <a:r>
              <a:rPr lang="en-US" sz="2600" dirty="0" smtClean="0"/>
              <a:t>W-2 </a:t>
            </a:r>
            <a:r>
              <a:rPr lang="en-US" sz="2600" dirty="0"/>
              <a:t>forms from all employers</a:t>
            </a:r>
          </a:p>
          <a:p>
            <a:pPr lvl="1"/>
            <a:r>
              <a:rPr lang="en-US" sz="2600" dirty="0" smtClean="0"/>
              <a:t>Current </a:t>
            </a:r>
            <a:r>
              <a:rPr lang="en-US" sz="2600" dirty="0"/>
              <a:t>bank statements  (checking and savings)</a:t>
            </a:r>
          </a:p>
          <a:p>
            <a:pPr lvl="1"/>
            <a:r>
              <a:rPr lang="en-US" sz="2600" dirty="0" smtClean="0"/>
              <a:t>Current </a:t>
            </a:r>
            <a:r>
              <a:rPr lang="en-US" sz="2600" dirty="0"/>
              <a:t>business and farm records</a:t>
            </a:r>
          </a:p>
          <a:p>
            <a:pPr lvl="1"/>
            <a:r>
              <a:rPr lang="en-US" sz="2600" dirty="0" smtClean="0"/>
              <a:t>Records </a:t>
            </a:r>
            <a:r>
              <a:rPr lang="en-US" sz="2600" dirty="0"/>
              <a:t>of any stocks, bonds and other investments, including 529 accounts</a:t>
            </a:r>
          </a:p>
          <a:p>
            <a:pPr lvl="1"/>
            <a:r>
              <a:rPr lang="en-US" sz="2600" dirty="0" smtClean="0"/>
              <a:t>Additional </a:t>
            </a:r>
            <a:r>
              <a:rPr lang="en-US" sz="2600" dirty="0"/>
              <a:t>untaxed income tax records may be needed such as: Veteran’s non educational benefits, child support paid/received and workers compensation. </a:t>
            </a:r>
          </a:p>
          <a:p>
            <a:pPr lvl="1"/>
            <a:r>
              <a:rPr lang="en-US" sz="2600" dirty="0" smtClean="0"/>
              <a:t>Alien </a:t>
            </a:r>
            <a:r>
              <a:rPr lang="en-US" sz="2600" dirty="0"/>
              <a:t>registration or permanent resident card (if not a US citizen)</a:t>
            </a:r>
          </a:p>
          <a:p>
            <a:pPr marL="0" indent="0">
              <a:buNone/>
            </a:pPr>
            <a:r>
              <a:rPr lang="en-US" dirty="0"/>
              <a:t> </a:t>
            </a:r>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701875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FAFSA </a:t>
            </a:r>
            <a:r>
              <a:rPr lang="en-US" dirty="0" smtClean="0"/>
              <a:t>Completion Tips</a:t>
            </a:r>
            <a:endParaRPr lang="en-US" dirty="0"/>
          </a:p>
        </p:txBody>
      </p:sp>
      <p:sp>
        <p:nvSpPr>
          <p:cNvPr id="3" name="Content Placeholder 2"/>
          <p:cNvSpPr>
            <a:spLocks noGrp="1"/>
          </p:cNvSpPr>
          <p:nvPr>
            <p:ph idx="1"/>
          </p:nvPr>
        </p:nvSpPr>
        <p:spPr>
          <a:xfrm>
            <a:off x="457200" y="1600200"/>
            <a:ext cx="8229600" cy="3992563"/>
          </a:xfrm>
        </p:spPr>
        <p:txBody>
          <a:bodyPr>
            <a:normAutofit fontScale="92500"/>
          </a:bodyPr>
          <a:lstStyle/>
          <a:p>
            <a:r>
              <a:rPr lang="en-US" sz="2800" dirty="0"/>
              <a:t>Use the right web site – NOT www.fafsa.com</a:t>
            </a:r>
          </a:p>
          <a:p>
            <a:r>
              <a:rPr lang="en-US" sz="2800" dirty="0"/>
              <a:t>Use the right year’s FAFSA</a:t>
            </a:r>
          </a:p>
          <a:p>
            <a:r>
              <a:rPr lang="en-US" sz="2800" dirty="0"/>
              <a:t>Use the right year’s income</a:t>
            </a:r>
          </a:p>
          <a:p>
            <a:r>
              <a:rPr lang="en-US" sz="2800" dirty="0"/>
              <a:t>Use the right person’s information </a:t>
            </a:r>
          </a:p>
          <a:p>
            <a:r>
              <a:rPr lang="en-US" sz="2800" dirty="0"/>
              <a:t>Use the right person’s Social Security Number</a:t>
            </a:r>
          </a:p>
          <a:p>
            <a:r>
              <a:rPr lang="en-US" sz="2800" dirty="0"/>
              <a:t>Use the right PIN </a:t>
            </a:r>
            <a:r>
              <a:rPr lang="en-US" sz="2800" dirty="0" smtClean="0"/>
              <a:t>numbers</a:t>
            </a:r>
          </a:p>
          <a:p>
            <a:r>
              <a:rPr lang="en-US" sz="2800" dirty="0" smtClean="0"/>
              <a:t>Use e-mail address that is reliable</a:t>
            </a:r>
            <a:endParaRPr lang="en-US" sz="2800" dirty="0"/>
          </a:p>
          <a:p>
            <a:r>
              <a:rPr lang="en-US" sz="2800" dirty="0"/>
              <a:t>Be consistent in your answers (mom only, dad only</a:t>
            </a:r>
            <a:r>
              <a:rPr lang="en-US" sz="2800" dirty="0" smtClean="0"/>
              <a:t>)</a:t>
            </a:r>
          </a:p>
          <a:p>
            <a:pPr marL="0" indent="0">
              <a:buNone/>
            </a:pPr>
            <a:endParaRPr lang="en-US" sz="2800" dirty="0"/>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7513510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FAFSA </a:t>
            </a:r>
            <a:r>
              <a:rPr lang="en-US" dirty="0" smtClean="0"/>
              <a:t>Completion Tips</a:t>
            </a:r>
            <a:endParaRPr lang="en-US" dirty="0"/>
          </a:p>
        </p:txBody>
      </p:sp>
      <p:sp>
        <p:nvSpPr>
          <p:cNvPr id="3" name="Content Placeholder 2"/>
          <p:cNvSpPr>
            <a:spLocks noGrp="1"/>
          </p:cNvSpPr>
          <p:nvPr>
            <p:ph idx="1"/>
          </p:nvPr>
        </p:nvSpPr>
        <p:spPr/>
        <p:txBody>
          <a:bodyPr>
            <a:normAutofit/>
          </a:bodyPr>
          <a:lstStyle/>
          <a:p>
            <a:r>
              <a:rPr lang="en-US" dirty="0" smtClean="0"/>
              <a:t>Answer </a:t>
            </a:r>
            <a:r>
              <a:rPr lang="en-US" dirty="0"/>
              <a:t>all income questions</a:t>
            </a:r>
          </a:p>
          <a:p>
            <a:r>
              <a:rPr lang="en-US" dirty="0"/>
              <a:t>Carefully review untaxed income questions</a:t>
            </a:r>
          </a:p>
          <a:p>
            <a:r>
              <a:rPr lang="en-US" dirty="0"/>
              <a:t>Review asset questions before completing them</a:t>
            </a:r>
          </a:p>
          <a:p>
            <a:r>
              <a:rPr lang="en-US" dirty="0"/>
              <a:t>529 Plans must be reported as parent assets</a:t>
            </a:r>
          </a:p>
          <a:p>
            <a:r>
              <a:rPr lang="en-US" dirty="0"/>
              <a:t>Assets do NOT include home, retirement, or insurance</a:t>
            </a:r>
          </a:p>
          <a:p>
            <a:r>
              <a:rPr lang="en-US" dirty="0"/>
              <a:t>Do not report a business if it employs less than 100</a:t>
            </a:r>
          </a:p>
          <a:p>
            <a:r>
              <a:rPr lang="en-US" dirty="0"/>
              <a:t>Do not report a farm if you live on the farm</a:t>
            </a:r>
          </a:p>
          <a:p>
            <a:r>
              <a:rPr lang="en-US" dirty="0"/>
              <a:t>Some people can skip asset questions</a:t>
            </a:r>
          </a:p>
          <a:p>
            <a:r>
              <a:rPr lang="en-US" dirty="0"/>
              <a:t>READ AND FOLLOW THE ONLINE HELP!</a:t>
            </a:r>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503703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IRS Data Retrieval Tool</a:t>
            </a:r>
            <a:endParaRPr lang="en-US" dirty="0"/>
          </a:p>
        </p:txBody>
      </p:sp>
      <p:sp>
        <p:nvSpPr>
          <p:cNvPr id="3" name="Content Placeholder 2"/>
          <p:cNvSpPr>
            <a:spLocks noGrp="1"/>
          </p:cNvSpPr>
          <p:nvPr>
            <p:ph idx="1"/>
          </p:nvPr>
        </p:nvSpPr>
        <p:spPr/>
        <p:txBody>
          <a:bodyPr/>
          <a:lstStyle/>
          <a:p>
            <a:r>
              <a:rPr lang="en-US" dirty="0" smtClean="0"/>
              <a:t>While </a:t>
            </a:r>
            <a:r>
              <a:rPr lang="en-US" dirty="0"/>
              <a:t>completing </a:t>
            </a:r>
            <a:r>
              <a:rPr lang="en-US" dirty="0" smtClean="0"/>
              <a:t>FAFSA on the Web (FOTW), </a:t>
            </a:r>
            <a:r>
              <a:rPr lang="en-US" dirty="0"/>
              <a:t>applicant may submit real-time request to IRS for tax data</a:t>
            </a:r>
          </a:p>
          <a:p>
            <a:r>
              <a:rPr lang="en-US" dirty="0"/>
              <a:t>IRS will authenticate taxpayer’s identity</a:t>
            </a:r>
          </a:p>
          <a:p>
            <a:r>
              <a:rPr lang="en-US" dirty="0"/>
              <a:t>If match found, IRS sends real-time results to applicant in new window</a:t>
            </a:r>
          </a:p>
          <a:p>
            <a:r>
              <a:rPr lang="en-US" dirty="0"/>
              <a:t>Applicant chooses whether or not to transfer data to FOTW</a:t>
            </a:r>
          </a:p>
          <a:p>
            <a:r>
              <a:rPr lang="en-US" dirty="0" smtClean="0"/>
              <a:t>IRS Data Retrieval Tool will be available early February, 2012  for 2012-2013 award year</a:t>
            </a:r>
            <a:endParaRPr lang="en-US" dirty="0"/>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6384479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IRS Data Retrieval Tool</a:t>
            </a:r>
            <a:endParaRPr lang="en-US" dirty="0"/>
          </a:p>
        </p:txBody>
      </p:sp>
      <p:sp>
        <p:nvSpPr>
          <p:cNvPr id="3" name="Content Placeholder 2"/>
          <p:cNvSpPr>
            <a:spLocks noGrp="1"/>
          </p:cNvSpPr>
          <p:nvPr>
            <p:ph idx="1"/>
          </p:nvPr>
        </p:nvSpPr>
        <p:spPr/>
        <p:txBody>
          <a:bodyPr>
            <a:normAutofit fontScale="92500"/>
          </a:bodyPr>
          <a:lstStyle/>
          <a:p>
            <a:r>
              <a:rPr lang="en-US" dirty="0" smtClean="0"/>
              <a:t>2012-2013 FOTW will </a:t>
            </a:r>
            <a:r>
              <a:rPr lang="en-US" dirty="0"/>
              <a:t>include logic to </a:t>
            </a:r>
            <a:r>
              <a:rPr lang="en-US" dirty="0" smtClean="0"/>
              <a:t>determine if the student and/or parent  is eligible to use the IRS Data Retrieval Tool</a:t>
            </a:r>
          </a:p>
          <a:p>
            <a:pPr marL="0" indent="0">
              <a:buNone/>
            </a:pPr>
            <a:endParaRPr lang="en-US" dirty="0" smtClean="0"/>
          </a:p>
          <a:p>
            <a:r>
              <a:rPr lang="en-US" dirty="0" smtClean="0"/>
              <a:t>Students </a:t>
            </a:r>
            <a:r>
              <a:rPr lang="en-US" dirty="0"/>
              <a:t>and parents who were eligible to use the IRS </a:t>
            </a:r>
            <a:r>
              <a:rPr lang="en-US" dirty="0" smtClean="0"/>
              <a:t>Data Retrieval Tool </a:t>
            </a:r>
            <a:r>
              <a:rPr lang="en-US" dirty="0"/>
              <a:t>but </a:t>
            </a:r>
            <a:r>
              <a:rPr lang="en-US" dirty="0" smtClean="0"/>
              <a:t>didn’t, </a:t>
            </a:r>
            <a:r>
              <a:rPr lang="en-US" dirty="0"/>
              <a:t>will receive an e-mail notification encouraging them to return to </a:t>
            </a:r>
            <a:r>
              <a:rPr lang="en-US" dirty="0" smtClean="0"/>
              <a:t>FOTW and </a:t>
            </a:r>
            <a:r>
              <a:rPr lang="en-US" dirty="0"/>
              <a:t>use the </a:t>
            </a:r>
            <a:r>
              <a:rPr lang="en-US" dirty="0" smtClean="0"/>
              <a:t>tool</a:t>
            </a:r>
          </a:p>
          <a:p>
            <a:endParaRPr lang="en-US" dirty="0"/>
          </a:p>
          <a:p>
            <a:r>
              <a:rPr lang="en-US" dirty="0" smtClean="0"/>
              <a:t>If estimated income used, can go back once taxes are filed and </a:t>
            </a:r>
            <a:r>
              <a:rPr lang="en-US" dirty="0"/>
              <a:t>use IRS Data Retrieval Tool</a:t>
            </a:r>
          </a:p>
          <a:p>
            <a:endParaRPr lang="en-US" dirty="0" smtClean="0"/>
          </a:p>
          <a:p>
            <a:endParaRPr lang="en-US" dirty="0"/>
          </a:p>
          <a:p>
            <a:endParaRPr lang="en-US" dirty="0" smtClean="0"/>
          </a:p>
          <a:p>
            <a:endParaRPr lang="en-US" dirty="0" smtClean="0"/>
          </a:p>
          <a:p>
            <a:endParaRPr lang="en-US" dirty="0" smtClean="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9779290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Who is independent?</a:t>
            </a:r>
            <a:endParaRPr lang="en-US" dirty="0"/>
          </a:p>
        </p:txBody>
      </p:sp>
      <p:sp>
        <p:nvSpPr>
          <p:cNvPr id="3" name="Content Placeholder 2"/>
          <p:cNvSpPr>
            <a:spLocks noGrp="1"/>
          </p:cNvSpPr>
          <p:nvPr>
            <p:ph idx="1"/>
          </p:nvPr>
        </p:nvSpPr>
        <p:spPr/>
        <p:txBody>
          <a:bodyPr>
            <a:normAutofit/>
          </a:bodyPr>
          <a:lstStyle/>
          <a:p>
            <a:r>
              <a:rPr lang="en-US" dirty="0"/>
              <a:t>24 or older on Jan 1st of award </a:t>
            </a:r>
            <a:r>
              <a:rPr lang="en-US" dirty="0" smtClean="0"/>
              <a:t>year (January 1, 1989)</a:t>
            </a:r>
            <a:endParaRPr lang="en-US" dirty="0"/>
          </a:p>
          <a:p>
            <a:r>
              <a:rPr lang="en-US" dirty="0"/>
              <a:t>Veteran (includes active duty personnel)</a:t>
            </a:r>
          </a:p>
          <a:p>
            <a:r>
              <a:rPr lang="en-US" dirty="0"/>
              <a:t>Working on graduate level degree</a:t>
            </a:r>
          </a:p>
          <a:p>
            <a:r>
              <a:rPr lang="en-US" dirty="0"/>
              <a:t>Emancipated minor in legal guardianship</a:t>
            </a:r>
          </a:p>
          <a:p>
            <a:r>
              <a:rPr lang="en-US" dirty="0"/>
              <a:t>Orphan, in foster care, or ward of the court at   </a:t>
            </a:r>
          </a:p>
          <a:p>
            <a:pPr marL="0" indent="0">
              <a:buNone/>
            </a:pPr>
            <a:r>
              <a:rPr lang="en-US" dirty="0" smtClean="0"/>
              <a:t>    anytime </a:t>
            </a:r>
            <a:r>
              <a:rPr lang="en-US" dirty="0"/>
              <a:t>when student was age 13 or older</a:t>
            </a:r>
          </a:p>
          <a:p>
            <a:r>
              <a:rPr lang="en-US" dirty="0"/>
              <a:t>Have legal dependents other than spouse</a:t>
            </a:r>
          </a:p>
          <a:p>
            <a:r>
              <a:rPr lang="en-US" dirty="0"/>
              <a:t>Student deemed homeless by proper authority</a:t>
            </a:r>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07011655"/>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Personal Identification Number (PIN)</a:t>
            </a:r>
            <a:endParaRPr lang="en-US" dirty="0"/>
          </a:p>
        </p:txBody>
      </p:sp>
      <p:sp>
        <p:nvSpPr>
          <p:cNvPr id="3" name="Content Placeholder 2"/>
          <p:cNvSpPr>
            <a:spLocks noGrp="1"/>
          </p:cNvSpPr>
          <p:nvPr>
            <p:ph idx="1"/>
          </p:nvPr>
        </p:nvSpPr>
        <p:spPr>
          <a:xfrm>
            <a:off x="457200" y="1676400"/>
            <a:ext cx="8229600" cy="4267200"/>
          </a:xfrm>
        </p:spPr>
        <p:txBody>
          <a:bodyPr>
            <a:normAutofit fontScale="92500" lnSpcReduction="10000"/>
          </a:bodyPr>
          <a:lstStyle/>
          <a:p>
            <a:endParaRPr lang="en-US" dirty="0" smtClean="0"/>
          </a:p>
          <a:p>
            <a:r>
              <a:rPr lang="en-US" dirty="0"/>
              <a:t>Website: </a:t>
            </a:r>
            <a:r>
              <a:rPr lang="en-US" b="1" dirty="0" smtClean="0">
                <a:hlinkClick r:id="rId4"/>
              </a:rPr>
              <a:t>www.pin.ed.gov</a:t>
            </a:r>
            <a:endParaRPr lang="en-US" b="1" dirty="0" smtClean="0"/>
          </a:p>
          <a:p>
            <a:pPr marL="0" indent="0">
              <a:buNone/>
            </a:pPr>
            <a:endParaRPr lang="en-US" dirty="0"/>
          </a:p>
          <a:p>
            <a:r>
              <a:rPr lang="en-US" dirty="0" smtClean="0"/>
              <a:t>Sign </a:t>
            </a:r>
            <a:r>
              <a:rPr lang="en-US" dirty="0"/>
              <a:t>FAFSA electronically</a:t>
            </a:r>
          </a:p>
          <a:p>
            <a:pPr lvl="1"/>
            <a:r>
              <a:rPr lang="en-US" dirty="0"/>
              <a:t>Not required, but speeds </a:t>
            </a:r>
            <a:r>
              <a:rPr lang="en-US" dirty="0" smtClean="0"/>
              <a:t>processing</a:t>
            </a:r>
          </a:p>
          <a:p>
            <a:pPr lvl="1"/>
            <a:endParaRPr lang="en-US" dirty="0"/>
          </a:p>
          <a:p>
            <a:r>
              <a:rPr lang="en-US" dirty="0"/>
              <a:t>Student and parent sign electronically with </a:t>
            </a:r>
            <a:r>
              <a:rPr lang="en-US" dirty="0" smtClean="0"/>
              <a:t>PIN</a:t>
            </a:r>
          </a:p>
          <a:p>
            <a:endParaRPr lang="en-US" dirty="0"/>
          </a:p>
          <a:p>
            <a:r>
              <a:rPr lang="en-US" dirty="0"/>
              <a:t>Do NOT lose it. Write it down and store in a safe </a:t>
            </a:r>
            <a:r>
              <a:rPr lang="en-US" dirty="0" smtClean="0"/>
              <a:t>place</a:t>
            </a:r>
          </a:p>
          <a:p>
            <a:endParaRPr lang="en-US" dirty="0"/>
          </a:p>
          <a:p>
            <a:r>
              <a:rPr lang="en-US" dirty="0" smtClean="0"/>
              <a:t>Do </a:t>
            </a:r>
            <a:r>
              <a:rPr lang="en-US" dirty="0"/>
              <a:t>NOT share it with anyone</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520214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0"/>
            <a:ext cx="8229600" cy="715962"/>
          </a:xfrm>
        </p:spPr>
        <p:txBody>
          <a:bodyPr/>
          <a:lstStyle/>
          <a:p>
            <a:r>
              <a:rPr lang="en-US" dirty="0"/>
              <a:t>Online State Grant Application</a:t>
            </a:r>
          </a:p>
        </p:txBody>
      </p:sp>
      <p:sp>
        <p:nvSpPr>
          <p:cNvPr id="3" name="Content Placeholder 2"/>
          <p:cNvSpPr>
            <a:spLocks noGrp="1"/>
          </p:cNvSpPr>
          <p:nvPr>
            <p:ph idx="1"/>
          </p:nvPr>
        </p:nvSpPr>
        <p:spPr>
          <a:xfrm>
            <a:off x="457200" y="1752600"/>
            <a:ext cx="8229600" cy="4373563"/>
          </a:xfrm>
        </p:spPr>
        <p:txBody>
          <a:bodyPr>
            <a:normAutofit fontScale="92500" lnSpcReduction="10000"/>
          </a:bodyPr>
          <a:lstStyle/>
          <a:p>
            <a:r>
              <a:rPr lang="en-US" dirty="0"/>
              <a:t>Additional questions needed to determine PA State</a:t>
            </a:r>
          </a:p>
          <a:p>
            <a:pPr marL="0" indent="0">
              <a:buNone/>
            </a:pPr>
            <a:r>
              <a:rPr lang="en-US" dirty="0" smtClean="0"/>
              <a:t>    Grant </a:t>
            </a:r>
            <a:r>
              <a:rPr lang="en-US" dirty="0"/>
              <a:t>eligibility</a:t>
            </a:r>
          </a:p>
          <a:p>
            <a:pPr lvl="1"/>
            <a:r>
              <a:rPr lang="en-US" dirty="0" smtClean="0"/>
              <a:t>enrollment </a:t>
            </a:r>
            <a:r>
              <a:rPr lang="en-US" dirty="0"/>
              <a:t>status</a:t>
            </a:r>
          </a:p>
          <a:p>
            <a:pPr lvl="1"/>
            <a:r>
              <a:rPr lang="en-US" dirty="0" smtClean="0"/>
              <a:t>value </a:t>
            </a:r>
            <a:r>
              <a:rPr lang="en-US" dirty="0"/>
              <a:t>of PA 529 College Savings Program</a:t>
            </a:r>
          </a:p>
          <a:p>
            <a:pPr lvl="1"/>
            <a:r>
              <a:rPr lang="en-US" dirty="0" smtClean="0"/>
              <a:t>program </a:t>
            </a:r>
            <a:r>
              <a:rPr lang="en-US" dirty="0"/>
              <a:t>of study for students in vocational programs</a:t>
            </a:r>
          </a:p>
          <a:p>
            <a:pPr lvl="1"/>
            <a:r>
              <a:rPr lang="en-US" dirty="0" smtClean="0"/>
              <a:t>employment status</a:t>
            </a:r>
          </a:p>
          <a:p>
            <a:pPr marL="457200" lvl="1" indent="0">
              <a:buNone/>
            </a:pPr>
            <a:endParaRPr lang="en-US" dirty="0"/>
          </a:p>
          <a:p>
            <a:r>
              <a:rPr lang="en-US" dirty="0"/>
              <a:t>Link off the FAFSA  Application CONFIRMATION Page</a:t>
            </a:r>
            <a:r>
              <a:rPr lang="en-US" dirty="0" smtClean="0"/>
              <a:t>!</a:t>
            </a:r>
          </a:p>
          <a:p>
            <a:endParaRPr lang="en-US" dirty="0"/>
          </a:p>
          <a:p>
            <a:r>
              <a:rPr lang="en-US" dirty="0"/>
              <a:t>Link in an email sent to student/parent from PHEAA</a:t>
            </a:r>
          </a:p>
          <a:p>
            <a:endParaRPr lang="en-US" dirty="0"/>
          </a:p>
          <a:p>
            <a:r>
              <a:rPr lang="en-US" dirty="0"/>
              <a:t>Help screens are available for all questions</a:t>
            </a:r>
          </a:p>
          <a:p>
            <a:endParaRPr lang="en-US" dirty="0"/>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8666802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8229600" cy="715962"/>
          </a:xfrm>
        </p:spPr>
        <p:txBody>
          <a:bodyPr/>
          <a:lstStyle/>
          <a:p>
            <a:r>
              <a:rPr lang="en-US" dirty="0" smtClean="0"/>
              <a:t>Know your Deadlines! </a:t>
            </a:r>
            <a:endParaRPr lang="en-US" dirty="0"/>
          </a:p>
        </p:txBody>
      </p:sp>
      <p:sp>
        <p:nvSpPr>
          <p:cNvPr id="3" name="Content Placeholder 2"/>
          <p:cNvSpPr>
            <a:spLocks noGrp="1"/>
          </p:cNvSpPr>
          <p:nvPr>
            <p:ph idx="1"/>
          </p:nvPr>
        </p:nvSpPr>
        <p:spPr>
          <a:xfrm>
            <a:off x="457200" y="1524000"/>
            <a:ext cx="8229600" cy="4800600"/>
          </a:xfrm>
        </p:spPr>
        <p:txBody>
          <a:bodyPr>
            <a:normAutofit/>
          </a:bodyPr>
          <a:lstStyle/>
          <a:p>
            <a:r>
              <a:rPr lang="en-US" dirty="0" smtClean="0"/>
              <a:t>The </a:t>
            </a:r>
            <a:r>
              <a:rPr lang="en-US" dirty="0"/>
              <a:t>federal deadline is </a:t>
            </a:r>
            <a:r>
              <a:rPr lang="en-US" dirty="0" smtClean="0"/>
              <a:t>the end </a:t>
            </a:r>
            <a:r>
              <a:rPr lang="en-US" dirty="0"/>
              <a:t>of the award year </a:t>
            </a:r>
            <a:r>
              <a:rPr lang="en-US" dirty="0" smtClean="0"/>
              <a:t> - for 2012-2013, this </a:t>
            </a:r>
            <a:r>
              <a:rPr lang="en-US" dirty="0"/>
              <a:t>would be June </a:t>
            </a:r>
            <a:r>
              <a:rPr lang="en-US" dirty="0" smtClean="0"/>
              <a:t>30, 2013</a:t>
            </a:r>
          </a:p>
          <a:p>
            <a:pPr marL="0" indent="0">
              <a:buNone/>
            </a:pPr>
            <a:endParaRPr lang="en-US" dirty="0" smtClean="0"/>
          </a:p>
          <a:p>
            <a:r>
              <a:rPr lang="en-US" dirty="0" smtClean="0"/>
              <a:t> </a:t>
            </a:r>
            <a:r>
              <a:rPr lang="en-US" dirty="0"/>
              <a:t>PA State Grant deadlines – </a:t>
            </a:r>
            <a:endParaRPr lang="en-US" dirty="0" smtClean="0"/>
          </a:p>
          <a:p>
            <a:pPr lvl="1"/>
            <a:r>
              <a:rPr lang="en-US" dirty="0"/>
              <a:t> May </a:t>
            </a:r>
            <a:r>
              <a:rPr lang="en-US" dirty="0" smtClean="0"/>
              <a:t>1, 2012 </a:t>
            </a:r>
          </a:p>
          <a:p>
            <a:pPr lvl="2"/>
            <a:r>
              <a:rPr lang="en-US" dirty="0" smtClean="0"/>
              <a:t>First Time and Renewal Applicants that plan </a:t>
            </a:r>
            <a:r>
              <a:rPr lang="en-US" dirty="0"/>
              <a:t>to enroll in a degree program or a college transferable program at a junior college or other college or </a:t>
            </a:r>
            <a:r>
              <a:rPr lang="en-US" dirty="0" smtClean="0"/>
              <a:t>university</a:t>
            </a:r>
            <a:endParaRPr lang="en-US" dirty="0"/>
          </a:p>
          <a:p>
            <a:pPr lvl="1"/>
            <a:r>
              <a:rPr lang="en-US" dirty="0"/>
              <a:t>August </a:t>
            </a:r>
            <a:r>
              <a:rPr lang="en-US" dirty="0" smtClean="0"/>
              <a:t>1, 2012</a:t>
            </a:r>
          </a:p>
          <a:p>
            <a:pPr lvl="2"/>
            <a:r>
              <a:rPr lang="en-US" dirty="0" smtClean="0"/>
              <a:t>First Time applicants that  </a:t>
            </a:r>
            <a:r>
              <a:rPr lang="en-US" dirty="0"/>
              <a:t>plan to enroll in a community college; a business, trade, or technical school; a hospital school of nursing; or a 2-year program that is not transferable to another </a:t>
            </a:r>
            <a:r>
              <a:rPr lang="en-US" dirty="0" smtClean="0"/>
              <a:t>institution</a:t>
            </a:r>
          </a:p>
          <a:p>
            <a:pPr lvl="2"/>
            <a:endParaRPr lang="en-US" dirty="0" smtClean="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83247070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Financial Aid 101</a:t>
            </a:r>
            <a:endParaRPr lang="en-US" dirty="0"/>
          </a:p>
        </p:txBody>
      </p:sp>
      <p:sp>
        <p:nvSpPr>
          <p:cNvPr id="3" name="Subtitle 2"/>
          <p:cNvSpPr>
            <a:spLocks noGrp="1"/>
          </p:cNvSpPr>
          <p:nvPr>
            <p:ph type="subTitle" idx="1"/>
          </p:nvPr>
        </p:nvSpPr>
        <p:spPr>
          <a:xfrm>
            <a:off x="838200" y="3505200"/>
            <a:ext cx="7467600" cy="1752600"/>
          </a:xfrm>
        </p:spPr>
        <p:txBody>
          <a:bodyPr/>
          <a:lstStyle/>
          <a:p>
            <a:endParaRPr lang="en-US" dirty="0" smtClean="0"/>
          </a:p>
          <a:p>
            <a:r>
              <a:rPr lang="en-US" dirty="0" smtClean="0"/>
              <a:t>Federal</a:t>
            </a:r>
            <a:r>
              <a:rPr lang="en-US" dirty="0"/>
              <a:t>, state, and school/college financial aid </a:t>
            </a:r>
            <a:r>
              <a:rPr lang="en-US" dirty="0" smtClean="0"/>
              <a:t>programs</a:t>
            </a:r>
            <a:endParaRPr lang="en-US" dirty="0"/>
          </a:p>
          <a:p>
            <a:r>
              <a:rPr lang="en-US" dirty="0"/>
              <a:t>See PA Guide to Student Aid for more details</a:t>
            </a:r>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2772864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Federal Programs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Pell </a:t>
            </a:r>
            <a:r>
              <a:rPr lang="en-US" dirty="0"/>
              <a:t>Grant (</a:t>
            </a:r>
            <a:r>
              <a:rPr lang="en-US" dirty="0" smtClean="0"/>
              <a:t>2011-12 award $5550) *….must </a:t>
            </a:r>
            <a:r>
              <a:rPr lang="en-US" dirty="0"/>
              <a:t>have high </a:t>
            </a:r>
            <a:r>
              <a:rPr lang="en-US" dirty="0" smtClean="0"/>
              <a:t>need</a:t>
            </a:r>
          </a:p>
          <a:p>
            <a:pPr marL="0" indent="0">
              <a:buNone/>
            </a:pPr>
            <a:endParaRPr lang="en-US" dirty="0" smtClean="0"/>
          </a:p>
          <a:p>
            <a:r>
              <a:rPr lang="en-US" dirty="0" smtClean="0"/>
              <a:t>  </a:t>
            </a:r>
            <a:r>
              <a:rPr lang="en-US" dirty="0"/>
              <a:t>Campus-based </a:t>
            </a:r>
            <a:r>
              <a:rPr lang="en-US" dirty="0" smtClean="0"/>
              <a:t>aid</a:t>
            </a:r>
            <a:r>
              <a:rPr lang="en-US" dirty="0"/>
              <a:t> </a:t>
            </a:r>
            <a:r>
              <a:rPr lang="en-US" dirty="0" smtClean="0"/>
              <a:t>– amounts determined by FAO</a:t>
            </a:r>
            <a:endParaRPr lang="en-US" dirty="0"/>
          </a:p>
          <a:p>
            <a:pPr marL="0" indent="0">
              <a:buNone/>
            </a:pPr>
            <a:r>
              <a:rPr lang="en-US" dirty="0" smtClean="0"/>
              <a:t>	FSEOG………………… up to $4000</a:t>
            </a:r>
            <a:endParaRPr lang="en-US" dirty="0"/>
          </a:p>
          <a:p>
            <a:pPr marL="0" indent="0">
              <a:buNone/>
            </a:pPr>
            <a:r>
              <a:rPr lang="en-US" dirty="0" smtClean="0"/>
              <a:t>	Perkins </a:t>
            </a:r>
            <a:r>
              <a:rPr lang="en-US" dirty="0"/>
              <a:t>loan….……….. </a:t>
            </a:r>
            <a:r>
              <a:rPr lang="en-US" dirty="0" smtClean="0"/>
              <a:t>up to $5500        </a:t>
            </a:r>
            <a:r>
              <a:rPr lang="en-US" dirty="0"/>
              <a:t>	</a:t>
            </a:r>
            <a:endParaRPr lang="en-US" dirty="0" smtClean="0"/>
          </a:p>
          <a:p>
            <a:pPr marL="0" indent="0">
              <a:buNone/>
            </a:pPr>
            <a:r>
              <a:rPr lang="en-US" dirty="0"/>
              <a:t>	</a:t>
            </a:r>
            <a:r>
              <a:rPr lang="en-US" dirty="0" smtClean="0"/>
              <a:t>Federal </a:t>
            </a:r>
            <a:r>
              <a:rPr lang="en-US" dirty="0"/>
              <a:t>work-study</a:t>
            </a:r>
            <a:r>
              <a:rPr lang="en-US" dirty="0" smtClean="0"/>
              <a:t>…… FAO determines</a:t>
            </a:r>
            <a:endParaRPr lang="en-US" dirty="0"/>
          </a:p>
          <a:p>
            <a:endParaRPr lang="en-US" dirty="0"/>
          </a:p>
          <a:p>
            <a:r>
              <a:rPr lang="en-US" dirty="0"/>
              <a:t>For most programs, student must be enrolled at least half-time.</a:t>
            </a:r>
          </a:p>
          <a:p>
            <a:endParaRPr lang="en-US" dirty="0"/>
          </a:p>
          <a:p>
            <a:pPr marL="0" indent="0">
              <a:buNone/>
            </a:pPr>
            <a:r>
              <a:rPr lang="en-US" dirty="0"/>
              <a:t>* Goes to most financially needy </a:t>
            </a:r>
            <a:r>
              <a:rPr lang="en-US" dirty="0" smtClean="0"/>
              <a:t>students</a:t>
            </a:r>
            <a:endParaRPr lang="en-US" dirty="0"/>
          </a:p>
        </p:txBody>
      </p:sp>
      <p:sp>
        <p:nvSpPr>
          <p:cNvPr id="9" name="Text Box 8"/>
          <p:cNvSpPr txBox="1">
            <a:spLocks noChangeArrowheads="1"/>
          </p:cNvSpPr>
          <p:nvPr/>
        </p:nvSpPr>
        <p:spPr bwMode="auto">
          <a:xfrm>
            <a:off x="5715000" y="3429000"/>
            <a:ext cx="2895600" cy="457200"/>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rgbClr val="000000">
                      <a:alpha val="74998"/>
                    </a:srgbClr>
                  </a:outerShdw>
                </a:effectLst>
              </a14:hiddenEffects>
            </a:ext>
          </a:extLst>
        </p:spPr>
        <p:txBody>
          <a:bodyPr>
            <a:spAutoFit/>
          </a:bodyPr>
          <a:lstStyle/>
          <a:p>
            <a:pPr marL="0" marR="0" lvl="0" indent="0" defTabSz="914400" eaLnBrk="1" fontAlgn="auto" latinLnBrk="0" hangingPunct="1">
              <a:lnSpc>
                <a:spcPct val="100000"/>
              </a:lnSpc>
              <a:spcBef>
                <a:spcPct val="50000"/>
              </a:spcBef>
              <a:spcAft>
                <a:spcPts val="0"/>
              </a:spcAft>
              <a:buClrTx/>
              <a:buSzTx/>
              <a:buFontTx/>
              <a:buNone/>
              <a:tabLst/>
              <a:defRPr/>
            </a:pPr>
            <a:endParaRPr kumimoji="0" lang="en-US" sz="2400" b="0" i="0" u="none" strike="noStrike" kern="0" cap="none" spc="0" normalizeH="0" baseline="0" noProof="0" dirty="0">
              <a:ln>
                <a:noFill/>
              </a:ln>
              <a:solidFill>
                <a:srgbClr val="000000"/>
              </a:solidFill>
              <a:effectLst/>
              <a:uLnTx/>
              <a:uFillTx/>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8597921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Federal Programs</a:t>
            </a:r>
            <a:endParaRPr lang="en-US" dirty="0"/>
          </a:p>
        </p:txBody>
      </p:sp>
      <p:sp>
        <p:nvSpPr>
          <p:cNvPr id="3" name="Content Placeholder 2"/>
          <p:cNvSpPr>
            <a:spLocks noGrp="1"/>
          </p:cNvSpPr>
          <p:nvPr>
            <p:ph idx="1"/>
          </p:nvPr>
        </p:nvSpPr>
        <p:spPr/>
        <p:txBody>
          <a:bodyPr/>
          <a:lstStyle/>
          <a:p>
            <a:endParaRPr lang="en-US" dirty="0" smtClean="0"/>
          </a:p>
          <a:p>
            <a:r>
              <a:rPr lang="en-US" dirty="0" smtClean="0"/>
              <a:t>TEACH </a:t>
            </a:r>
            <a:r>
              <a:rPr lang="en-US" dirty="0"/>
              <a:t>(must meet teaching commitment</a:t>
            </a:r>
            <a:r>
              <a:rPr lang="en-US" dirty="0" smtClean="0"/>
              <a:t>)</a:t>
            </a:r>
          </a:p>
          <a:p>
            <a:endParaRPr lang="en-US" dirty="0"/>
          </a:p>
          <a:p>
            <a:r>
              <a:rPr lang="en-US" dirty="0" smtClean="0"/>
              <a:t>Iraq and Afghanistan Service Grant</a:t>
            </a:r>
            <a:endParaRPr lang="en-US" dirty="0"/>
          </a:p>
          <a:p>
            <a:endParaRPr lang="en-US" dirty="0"/>
          </a:p>
          <a:p>
            <a:r>
              <a:rPr lang="en-US" dirty="0"/>
              <a:t> </a:t>
            </a:r>
            <a:r>
              <a:rPr lang="en-US" dirty="0" err="1" smtClean="0"/>
              <a:t>Americorps</a:t>
            </a:r>
            <a:r>
              <a:rPr lang="en-US" dirty="0" smtClean="0"/>
              <a:t> </a:t>
            </a:r>
            <a:r>
              <a:rPr lang="en-US" dirty="0"/>
              <a:t>(for details, go to </a:t>
            </a:r>
            <a:r>
              <a:rPr lang="en-US" dirty="0" smtClean="0"/>
              <a:t>www.americorps.gov)</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42047425"/>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 State Grant Program</a:t>
            </a:r>
            <a:endParaRPr lang="en-US" dirty="0"/>
          </a:p>
        </p:txBody>
      </p:sp>
      <p:sp>
        <p:nvSpPr>
          <p:cNvPr id="3" name="Content Placeholder 2"/>
          <p:cNvSpPr>
            <a:spLocks noGrp="1"/>
          </p:cNvSpPr>
          <p:nvPr>
            <p:ph idx="1"/>
          </p:nvPr>
        </p:nvSpPr>
        <p:spPr/>
        <p:txBody>
          <a:bodyPr>
            <a:normAutofit fontScale="85000" lnSpcReduction="20000"/>
          </a:bodyPr>
          <a:lstStyle/>
          <a:p>
            <a:r>
              <a:rPr lang="en-US" sz="2600" dirty="0"/>
              <a:t>PA State Grant* </a:t>
            </a:r>
          </a:p>
          <a:p>
            <a:pPr lvl="1"/>
            <a:r>
              <a:rPr lang="en-US" dirty="0"/>
              <a:t>F</a:t>
            </a:r>
            <a:r>
              <a:rPr lang="en-US" dirty="0" smtClean="0"/>
              <a:t>ull-time</a:t>
            </a:r>
            <a:r>
              <a:rPr lang="en-US" dirty="0"/>
              <a:t>, in </a:t>
            </a:r>
            <a:r>
              <a:rPr lang="en-US" dirty="0" smtClean="0"/>
              <a:t>PA…...….</a:t>
            </a:r>
            <a:r>
              <a:rPr lang="en-US" dirty="0"/>
              <a:t>up to </a:t>
            </a:r>
            <a:r>
              <a:rPr lang="en-US" dirty="0" smtClean="0"/>
              <a:t>$4,348</a:t>
            </a:r>
          </a:p>
          <a:p>
            <a:pPr lvl="1"/>
            <a:r>
              <a:rPr lang="en-US" dirty="0" smtClean="0"/>
              <a:t>Part time, in PA………up to $2,174</a:t>
            </a:r>
          </a:p>
          <a:p>
            <a:pPr marL="457200" lvl="1" indent="0">
              <a:buNone/>
            </a:pPr>
            <a:endParaRPr lang="en-US" sz="2600" dirty="0"/>
          </a:p>
          <a:p>
            <a:r>
              <a:rPr lang="en-US" sz="2600" dirty="0" smtClean="0"/>
              <a:t>Out </a:t>
            </a:r>
            <a:r>
              <a:rPr lang="en-US" sz="2600" dirty="0"/>
              <a:t>of state….. Up to $600 in CT, DE, MA, ME, OH, 		       RI, VT, WV, and DC</a:t>
            </a:r>
          </a:p>
          <a:p>
            <a:endParaRPr lang="en-US" sz="2600" dirty="0"/>
          </a:p>
          <a:p>
            <a:r>
              <a:rPr lang="en-US" sz="2600" dirty="0" smtClean="0"/>
              <a:t>All </a:t>
            </a:r>
            <a:r>
              <a:rPr lang="en-US" sz="2600" dirty="0"/>
              <a:t>other states….up to $400 (NJ, NY, and MD = $0</a:t>
            </a:r>
            <a:r>
              <a:rPr lang="en-US" sz="2600" dirty="0" smtClean="0"/>
              <a:t>)</a:t>
            </a:r>
          </a:p>
          <a:p>
            <a:endParaRPr lang="en-US" sz="2600" dirty="0"/>
          </a:p>
          <a:p>
            <a:r>
              <a:rPr lang="en-US" sz="2600" dirty="0"/>
              <a:t>Amount determined in part by the cost of the school</a:t>
            </a:r>
          </a:p>
          <a:p>
            <a:endParaRPr lang="en-US" sz="2600" dirty="0"/>
          </a:p>
          <a:p>
            <a:pPr marL="0" indent="0">
              <a:buNone/>
            </a:pPr>
            <a:r>
              <a:rPr lang="en-US" dirty="0" smtClean="0"/>
              <a:t>* </a:t>
            </a:r>
            <a:r>
              <a:rPr lang="en-US" dirty="0"/>
              <a:t>Must be at least half-time to be </a:t>
            </a:r>
            <a:r>
              <a:rPr lang="en-US" dirty="0" smtClean="0"/>
              <a:t>eligible</a:t>
            </a:r>
          </a:p>
          <a:p>
            <a:endParaRPr lang="en-US" dirty="0"/>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0508900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Other State Programs</a:t>
            </a:r>
            <a:endParaRPr lang="en-US" dirty="0"/>
          </a:p>
        </p:txBody>
      </p:sp>
      <p:sp>
        <p:nvSpPr>
          <p:cNvPr id="3" name="Content Placeholder 2"/>
          <p:cNvSpPr>
            <a:spLocks noGrp="1"/>
          </p:cNvSpPr>
          <p:nvPr>
            <p:ph idx="1"/>
          </p:nvPr>
        </p:nvSpPr>
        <p:spPr>
          <a:xfrm>
            <a:off x="457200" y="1752600"/>
            <a:ext cx="8229600" cy="4373563"/>
          </a:xfrm>
        </p:spPr>
        <p:txBody>
          <a:bodyPr>
            <a:normAutofit fontScale="77500" lnSpcReduction="20000"/>
          </a:bodyPr>
          <a:lstStyle/>
          <a:p>
            <a:endParaRPr lang="en-US" dirty="0" smtClean="0"/>
          </a:p>
          <a:p>
            <a:r>
              <a:rPr lang="en-US" dirty="0" smtClean="0"/>
              <a:t>State </a:t>
            </a:r>
            <a:r>
              <a:rPr lang="en-US" dirty="0"/>
              <a:t>Work-Study - job related to major  </a:t>
            </a:r>
          </a:p>
          <a:p>
            <a:endParaRPr lang="en-US" dirty="0"/>
          </a:p>
          <a:p>
            <a:r>
              <a:rPr lang="en-US" dirty="0" smtClean="0"/>
              <a:t>Educational </a:t>
            </a:r>
            <a:r>
              <a:rPr lang="en-US" dirty="0"/>
              <a:t>Assistance Grant (EAP) – National Guard</a:t>
            </a:r>
          </a:p>
          <a:p>
            <a:endParaRPr lang="en-US" dirty="0"/>
          </a:p>
          <a:p>
            <a:r>
              <a:rPr lang="en-US" dirty="0" smtClean="0"/>
              <a:t>Chafee </a:t>
            </a:r>
            <a:r>
              <a:rPr lang="en-US" dirty="0"/>
              <a:t>Education and Training Grant – administered </a:t>
            </a:r>
            <a:r>
              <a:rPr lang="en-US" dirty="0" smtClean="0"/>
              <a:t>by </a:t>
            </a:r>
            <a:r>
              <a:rPr lang="en-US" dirty="0"/>
              <a:t>the </a:t>
            </a:r>
            <a:r>
              <a:rPr lang="en-US" dirty="0" smtClean="0"/>
              <a:t>Department </a:t>
            </a:r>
            <a:r>
              <a:rPr lang="en-US" dirty="0"/>
              <a:t>of Public Welfare </a:t>
            </a:r>
          </a:p>
          <a:p>
            <a:endParaRPr lang="en-US" dirty="0"/>
          </a:p>
          <a:p>
            <a:r>
              <a:rPr lang="en-US" dirty="0" smtClean="0"/>
              <a:t>Blind and Deaf Beneficiary Grant </a:t>
            </a:r>
            <a:r>
              <a:rPr lang="en-US" dirty="0"/>
              <a:t>		</a:t>
            </a:r>
          </a:p>
          <a:p>
            <a:endParaRPr lang="en-US" dirty="0" smtClean="0"/>
          </a:p>
          <a:p>
            <a:r>
              <a:rPr lang="en-US" dirty="0" smtClean="0"/>
              <a:t>Postsecondary Educational Gratuity Program (PEGP)</a:t>
            </a:r>
            <a:r>
              <a:rPr lang="en-US" dirty="0"/>
              <a:t>	</a:t>
            </a:r>
            <a:endParaRPr lang="en-US" dirty="0" smtClean="0"/>
          </a:p>
          <a:p>
            <a:endParaRPr lang="en-US" dirty="0"/>
          </a:p>
          <a:p>
            <a:r>
              <a:rPr lang="en-US" dirty="0"/>
              <a:t>Partnerships for Access to Higher Education (PATH</a:t>
            </a:r>
            <a:r>
              <a:rPr lang="en-US" dirty="0" smtClean="0"/>
              <a:t>):</a:t>
            </a:r>
          </a:p>
          <a:p>
            <a:endParaRPr lang="en-US" dirty="0"/>
          </a:p>
          <a:p>
            <a:pPr marL="0" indent="0">
              <a:buNone/>
            </a:pPr>
            <a:r>
              <a:rPr lang="en-US" sz="2100" dirty="0" smtClean="0"/>
              <a:t>For details, see the PA Guide to Student Aid, or visit www.pheaa.org</a:t>
            </a:r>
            <a:r>
              <a:rPr lang="en-US" dirty="0"/>
              <a:t>		</a:t>
            </a:r>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28026201"/>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09800"/>
            <a:ext cx="7772400" cy="1470025"/>
          </a:xfrm>
        </p:spPr>
        <p:txBody>
          <a:bodyPr>
            <a:normAutofit/>
          </a:bodyPr>
          <a:lstStyle/>
          <a:p>
            <a:r>
              <a:rPr lang="en-US" sz="4000" dirty="0" smtClean="0"/>
              <a:t>Financial Aid 101</a:t>
            </a:r>
            <a:r>
              <a:rPr lang="en-US" dirty="0" smtClean="0"/>
              <a:t/>
            </a:r>
            <a:br>
              <a:rPr lang="en-US" dirty="0" smtClean="0"/>
            </a:br>
            <a:endParaRPr lang="en-US" dirty="0"/>
          </a:p>
        </p:txBody>
      </p:sp>
      <p:sp>
        <p:nvSpPr>
          <p:cNvPr id="3" name="Subtitle 2"/>
          <p:cNvSpPr>
            <a:spLocks noGrp="1"/>
          </p:cNvSpPr>
          <p:nvPr>
            <p:ph type="subTitle" idx="1"/>
          </p:nvPr>
        </p:nvSpPr>
        <p:spPr>
          <a:xfrm>
            <a:off x="1371600" y="3505200"/>
            <a:ext cx="6400800" cy="1752600"/>
          </a:xfrm>
        </p:spPr>
        <p:txBody>
          <a:bodyPr>
            <a:normAutofit/>
          </a:bodyPr>
          <a:lstStyle/>
          <a:p>
            <a:r>
              <a:rPr lang="en-US" sz="4000" dirty="0"/>
              <a:t>Paying for Postsecondary Education</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Federal Student Loans</a:t>
            </a:r>
            <a:endParaRPr lang="en-US" dirty="0"/>
          </a:p>
        </p:txBody>
      </p:sp>
      <p:sp>
        <p:nvSpPr>
          <p:cNvPr id="3" name="Content Placeholder 2"/>
          <p:cNvSpPr>
            <a:spLocks noGrp="1"/>
          </p:cNvSpPr>
          <p:nvPr>
            <p:ph idx="1"/>
          </p:nvPr>
        </p:nvSpPr>
        <p:spPr/>
        <p:txBody>
          <a:bodyPr>
            <a:normAutofit fontScale="92500" lnSpcReduction="10000"/>
          </a:bodyPr>
          <a:lstStyle/>
          <a:p>
            <a:r>
              <a:rPr lang="en-US" dirty="0"/>
              <a:t>On March 30, 2010, President Obama signed the Health Care and Education Reconciliation Act of 2010, which mandates all schools process loans through the Federal Direct Loan Program (FDLP).  </a:t>
            </a:r>
            <a:endParaRPr lang="en-US" dirty="0" smtClean="0"/>
          </a:p>
          <a:p>
            <a:endParaRPr lang="en-US" dirty="0"/>
          </a:p>
          <a:p>
            <a:r>
              <a:rPr lang="en-US" dirty="0"/>
              <a:t>Effective July 1, 2010, all federal student loans are made directly through the U.S. Department of Education. </a:t>
            </a:r>
            <a:endParaRPr lang="en-US" dirty="0" smtClean="0"/>
          </a:p>
          <a:p>
            <a:endParaRPr lang="en-US" dirty="0"/>
          </a:p>
          <a:p>
            <a:r>
              <a:rPr lang="en-US" dirty="0"/>
              <a:t>Students and parents may apply for Direct Stafford and Direct PLUS loans through their post-secondary school’s website or at </a:t>
            </a:r>
            <a:r>
              <a:rPr lang="en-US" dirty="0" smtClean="0">
                <a:hlinkClick r:id="rId3"/>
              </a:rPr>
              <a:t>www.studentloans.gov</a:t>
            </a:r>
            <a:endParaRPr lang="en-US" dirty="0"/>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532647076"/>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Federal Direct Loan Program</a:t>
            </a:r>
            <a:endParaRPr lang="en-US" dirty="0"/>
          </a:p>
        </p:txBody>
      </p:sp>
      <p:sp>
        <p:nvSpPr>
          <p:cNvPr id="3" name="Content Placeholder 2"/>
          <p:cNvSpPr>
            <a:spLocks noGrp="1"/>
          </p:cNvSpPr>
          <p:nvPr>
            <p:ph idx="1"/>
          </p:nvPr>
        </p:nvSpPr>
        <p:spPr>
          <a:xfrm>
            <a:off x="457200" y="1676400"/>
            <a:ext cx="8229600" cy="4449763"/>
          </a:xfrm>
        </p:spPr>
        <p:txBody>
          <a:bodyPr>
            <a:normAutofit fontScale="92500" lnSpcReduction="20000"/>
          </a:bodyPr>
          <a:lstStyle/>
          <a:p>
            <a:r>
              <a:rPr lang="en-US" dirty="0"/>
              <a:t>Stafford student </a:t>
            </a:r>
            <a:r>
              <a:rPr lang="en-US" dirty="0" smtClean="0"/>
              <a:t>loan:</a:t>
            </a:r>
          </a:p>
          <a:p>
            <a:pPr lvl="1"/>
            <a:r>
              <a:rPr lang="en-US" dirty="0" smtClean="0"/>
              <a:t>Subsidized </a:t>
            </a:r>
            <a:r>
              <a:rPr lang="en-US" dirty="0"/>
              <a:t>= no interest in school or grace period</a:t>
            </a:r>
          </a:p>
          <a:p>
            <a:pPr lvl="2"/>
            <a:r>
              <a:rPr lang="en-US" dirty="0"/>
              <a:t>Interest rate 7/1/11 – 6/30/12 = 3.4</a:t>
            </a:r>
            <a:r>
              <a:rPr lang="en-US" dirty="0" smtClean="0"/>
              <a:t>%</a:t>
            </a:r>
          </a:p>
          <a:p>
            <a:pPr lvl="2"/>
            <a:r>
              <a:rPr lang="en-US" dirty="0" smtClean="0"/>
              <a:t>6.8</a:t>
            </a:r>
            <a:r>
              <a:rPr lang="en-US" dirty="0"/>
              <a:t>% fixed rate beginning 7/1/12 if this rate provision </a:t>
            </a:r>
            <a:r>
              <a:rPr lang="en-US" dirty="0" smtClean="0"/>
              <a:t>expires</a:t>
            </a:r>
          </a:p>
          <a:p>
            <a:pPr marL="914400" lvl="2" indent="0">
              <a:buNone/>
            </a:pPr>
            <a:endParaRPr lang="en-US" dirty="0"/>
          </a:p>
          <a:p>
            <a:r>
              <a:rPr lang="en-US" dirty="0"/>
              <a:t>Unsubsidized = interest accrues in school and grace</a:t>
            </a:r>
          </a:p>
          <a:p>
            <a:pPr lvl="2"/>
            <a:r>
              <a:rPr lang="en-US" dirty="0"/>
              <a:t>Interest rate = 6.8</a:t>
            </a:r>
            <a:r>
              <a:rPr lang="en-US" dirty="0" smtClean="0"/>
              <a:t>%</a:t>
            </a:r>
          </a:p>
          <a:p>
            <a:pPr marL="914400" lvl="2" indent="0">
              <a:buNone/>
            </a:pPr>
            <a:endParaRPr lang="en-US" dirty="0"/>
          </a:p>
          <a:p>
            <a:r>
              <a:rPr lang="en-US" dirty="0"/>
              <a:t>Parent PLUS loan</a:t>
            </a:r>
          </a:p>
          <a:p>
            <a:pPr lvl="2"/>
            <a:r>
              <a:rPr lang="en-US" dirty="0"/>
              <a:t>Principal payment may be deferred</a:t>
            </a:r>
          </a:p>
          <a:p>
            <a:pPr lvl="2"/>
            <a:r>
              <a:rPr lang="en-US" dirty="0"/>
              <a:t>Interest rate = 7.9</a:t>
            </a:r>
            <a:r>
              <a:rPr lang="en-US" dirty="0" smtClean="0"/>
              <a:t>%</a:t>
            </a:r>
          </a:p>
          <a:p>
            <a:pPr marL="914400" lvl="2" indent="0">
              <a:buNone/>
            </a:pPr>
            <a:endParaRPr lang="en-US" dirty="0"/>
          </a:p>
          <a:p>
            <a:r>
              <a:rPr lang="en-US" dirty="0"/>
              <a:t>Graduate PLUS </a:t>
            </a:r>
            <a:r>
              <a:rPr lang="en-US" dirty="0" smtClean="0"/>
              <a:t>loan</a:t>
            </a:r>
          </a:p>
          <a:p>
            <a:pPr lvl="2"/>
            <a:r>
              <a:rPr lang="en-US" dirty="0"/>
              <a:t>Interest rate = 7.9%</a:t>
            </a:r>
          </a:p>
          <a:p>
            <a:endParaRPr lang="en-US" dirty="0"/>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52766458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Federal Direct Stafford Loan Program Borrowing Limits</a:t>
            </a:r>
          </a:p>
        </p:txBody>
      </p:sp>
      <p:sp>
        <p:nvSpPr>
          <p:cNvPr id="3" name="Content Placeholder 2"/>
          <p:cNvSpPr>
            <a:spLocks noGrp="1"/>
          </p:cNvSpPr>
          <p:nvPr>
            <p:ph idx="1"/>
          </p:nvPr>
        </p:nvSpPr>
        <p:spPr>
          <a:xfrm>
            <a:off x="533400" y="2133600"/>
            <a:ext cx="8229600" cy="3992563"/>
          </a:xfrm>
        </p:spPr>
        <p:txBody>
          <a:bodyPr>
            <a:normAutofit/>
          </a:bodyPr>
          <a:lstStyle/>
          <a:p>
            <a:endParaRPr lang="en-US" dirty="0" smtClean="0"/>
          </a:p>
          <a:p>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2705317278"/>
              </p:ext>
            </p:extLst>
          </p:nvPr>
        </p:nvGraphicFramePr>
        <p:xfrm>
          <a:off x="457200" y="2133600"/>
          <a:ext cx="7696200" cy="3657601"/>
        </p:xfrm>
        <a:graphic>
          <a:graphicData uri="http://schemas.openxmlformats.org/drawingml/2006/table">
            <a:tbl>
              <a:tblPr/>
              <a:tblGrid>
                <a:gridCol w="3375025"/>
                <a:gridCol w="2136775"/>
                <a:gridCol w="2184400"/>
              </a:tblGrid>
              <a:tr h="1595438">
                <a:tc>
                  <a:txBody>
                    <a:bodyPr/>
                    <a:lstStyle>
                      <a:lvl1pPr marL="0" algn="l" defTabSz="914400" rtl="0" eaLnBrk="1" latinLnBrk="0" hangingPunct="1">
                        <a:defRPr sz="1800" kern="1200">
                          <a:solidFill>
                            <a:schemeClr val="tx1"/>
                          </a:solidFill>
                          <a:latin typeface="Arial"/>
                          <a:ea typeface="ＭＳ Ｐゴシック"/>
                          <a:cs typeface="ＭＳ Ｐゴシック"/>
                        </a:defRPr>
                      </a:lvl1pPr>
                      <a:lvl2pPr marL="457200" algn="l" defTabSz="914400" rtl="0" eaLnBrk="1" latinLnBrk="0" hangingPunct="1">
                        <a:defRPr sz="1800" kern="1200">
                          <a:solidFill>
                            <a:schemeClr val="tx1"/>
                          </a:solidFill>
                          <a:latin typeface="Arial"/>
                          <a:ea typeface="ＭＳ Ｐゴシック"/>
                          <a:cs typeface="ＭＳ Ｐゴシック"/>
                        </a:defRPr>
                      </a:lvl2pPr>
                      <a:lvl3pPr marL="914400" algn="l" defTabSz="914400" rtl="0" eaLnBrk="1" latinLnBrk="0" hangingPunct="1">
                        <a:defRPr sz="1800" kern="1200">
                          <a:solidFill>
                            <a:schemeClr val="tx1"/>
                          </a:solidFill>
                          <a:latin typeface="Arial"/>
                          <a:ea typeface="ＭＳ Ｐゴシック"/>
                          <a:cs typeface="ＭＳ Ｐゴシック"/>
                        </a:defRPr>
                      </a:lvl3pPr>
                      <a:lvl4pPr marL="1371600" algn="l" defTabSz="914400" rtl="0" eaLnBrk="1" latinLnBrk="0" hangingPunct="1">
                        <a:defRPr sz="1800" kern="1200">
                          <a:solidFill>
                            <a:schemeClr val="tx1"/>
                          </a:solidFill>
                          <a:latin typeface="Arial"/>
                          <a:ea typeface="ＭＳ Ｐゴシック"/>
                          <a:cs typeface="ＭＳ Ｐゴシック"/>
                        </a:defRPr>
                      </a:lvl4pPr>
                      <a:lvl5pPr marL="1828800" algn="l" defTabSz="914400" rtl="0" eaLnBrk="1" latinLnBrk="0" hangingPunct="1">
                        <a:defRPr sz="1800" kern="1200">
                          <a:solidFill>
                            <a:schemeClr val="tx1"/>
                          </a:solidFill>
                          <a:latin typeface="Arial"/>
                          <a:ea typeface="ＭＳ Ｐゴシック"/>
                          <a:cs typeface="ＭＳ Ｐゴシック"/>
                        </a:defRPr>
                      </a:lvl5pPr>
                      <a:lvl6pPr marL="2286000" algn="l" defTabSz="914400" rtl="0" eaLnBrk="1" latinLnBrk="0" hangingPunct="1">
                        <a:defRPr sz="1800" kern="1200">
                          <a:solidFill>
                            <a:schemeClr val="tx1"/>
                          </a:solidFill>
                          <a:latin typeface="Arial"/>
                          <a:ea typeface="ＭＳ Ｐゴシック"/>
                          <a:cs typeface="ＭＳ Ｐゴシック"/>
                        </a:defRPr>
                      </a:lvl6pPr>
                      <a:lvl7pPr marL="2743200" algn="l" defTabSz="914400" rtl="0" eaLnBrk="1" latinLnBrk="0" hangingPunct="1">
                        <a:defRPr sz="1800" kern="1200">
                          <a:solidFill>
                            <a:schemeClr val="tx1"/>
                          </a:solidFill>
                          <a:latin typeface="Arial"/>
                          <a:ea typeface="ＭＳ Ｐゴシック"/>
                          <a:cs typeface="ＭＳ Ｐゴシック"/>
                        </a:defRPr>
                      </a:lvl7pPr>
                      <a:lvl8pPr marL="3200400" algn="l" defTabSz="914400" rtl="0" eaLnBrk="1" latinLnBrk="0" hangingPunct="1">
                        <a:defRPr sz="1800" kern="1200">
                          <a:solidFill>
                            <a:schemeClr val="tx1"/>
                          </a:solidFill>
                          <a:latin typeface="Arial"/>
                          <a:ea typeface="ＭＳ Ｐゴシック"/>
                          <a:cs typeface="ＭＳ Ｐゴシック"/>
                        </a:defRPr>
                      </a:lvl8pPr>
                      <a:lvl9pPr marL="3657600" algn="l" defTabSz="914400" rtl="0" eaLnBrk="1" latinLnBrk="0" hangingPunct="1">
                        <a:defRPr sz="1800" kern="1200">
                          <a:solidFill>
                            <a:schemeClr val="tx1"/>
                          </a:solidFill>
                          <a:latin typeface="Arial"/>
                          <a:ea typeface="ＭＳ Ｐゴシック"/>
                          <a:cs typeface="ＭＳ Ｐゴシック"/>
                        </a:defRPr>
                      </a:lvl9pPr>
                    </a:lstStyle>
                    <a:p>
                      <a:pPr marL="0" marR="0" lvl="0" indent="0" algn="ctr" defTabSz="914400" rtl="0" eaLnBrk="0" fontAlgn="base" latinLnBrk="0" hangingPunct="0">
                        <a:lnSpc>
                          <a:spcPct val="100000"/>
                        </a:lnSpc>
                        <a:spcBef>
                          <a:spcPct val="0"/>
                        </a:spcBef>
                        <a:spcAft>
                          <a:spcPct val="0"/>
                        </a:spcAft>
                        <a:buClr>
                          <a:srgbClr val="56BD25"/>
                        </a:buClr>
                        <a:buSzTx/>
                        <a:buFontTx/>
                        <a:buNone/>
                        <a:tabLst/>
                      </a:pPr>
                      <a:r>
                        <a:rPr kumimoji="0" lang="en-US" sz="1400" b="1" i="0" u="none" strike="noStrike" cap="none" normalizeH="0" baseline="0" dirty="0" smtClean="0">
                          <a:ln>
                            <a:noFill/>
                          </a:ln>
                          <a:solidFill>
                            <a:schemeClr val="bg1"/>
                          </a:solidFill>
                          <a:effectLst/>
                          <a:latin typeface="Arial" charset="0"/>
                          <a:ea typeface="ＭＳ Ｐゴシック" pitchFamily="84" charset="-128"/>
                          <a:cs typeface="Arial" charset="0"/>
                        </a:rPr>
                        <a:t>Dependent Students</a:t>
                      </a:r>
                    </a:p>
                    <a:p>
                      <a:pPr marL="0" marR="0" lvl="0" indent="0" algn="ctr" defTabSz="914400" rtl="0" eaLnBrk="0" fontAlgn="base" latinLnBrk="0" hangingPunct="0">
                        <a:lnSpc>
                          <a:spcPct val="100000"/>
                        </a:lnSpc>
                        <a:spcBef>
                          <a:spcPct val="0"/>
                        </a:spcBef>
                        <a:spcAft>
                          <a:spcPct val="0"/>
                        </a:spcAft>
                        <a:buClr>
                          <a:srgbClr val="56BD25"/>
                        </a:buClr>
                        <a:buSzTx/>
                        <a:buFontTx/>
                        <a:buNone/>
                        <a:tabLst/>
                      </a:pPr>
                      <a:r>
                        <a:rPr kumimoji="0" lang="en-US" sz="1400" b="1" i="0" u="none" strike="noStrike" cap="none" normalizeH="0" baseline="0" dirty="0" smtClean="0">
                          <a:ln>
                            <a:noFill/>
                          </a:ln>
                          <a:solidFill>
                            <a:schemeClr val="bg1"/>
                          </a:solidFill>
                          <a:effectLst/>
                          <a:latin typeface="Arial" charset="0"/>
                          <a:ea typeface="ＭＳ Ｐゴシック" pitchFamily="84" charset="-128"/>
                          <a:cs typeface="Arial" charset="0"/>
                        </a:rPr>
                        <a:t>(excluding students whose</a:t>
                      </a:r>
                    </a:p>
                    <a:p>
                      <a:pPr marL="0" marR="0" lvl="0" indent="0" algn="ctr" defTabSz="914400" rtl="0" eaLnBrk="0" fontAlgn="base" latinLnBrk="0" hangingPunct="0">
                        <a:lnSpc>
                          <a:spcPct val="100000"/>
                        </a:lnSpc>
                        <a:spcBef>
                          <a:spcPct val="0"/>
                        </a:spcBef>
                        <a:spcAft>
                          <a:spcPct val="0"/>
                        </a:spcAft>
                        <a:buClr>
                          <a:srgbClr val="56BD25"/>
                        </a:buClr>
                        <a:buSzTx/>
                        <a:buFontTx/>
                        <a:buNone/>
                        <a:tabLst/>
                      </a:pPr>
                      <a:r>
                        <a:rPr kumimoji="0" lang="en-US" sz="1400" b="1" i="0" u="none" strike="noStrike" cap="none" normalizeH="0" baseline="0" dirty="0" smtClean="0">
                          <a:ln>
                            <a:noFill/>
                          </a:ln>
                          <a:solidFill>
                            <a:schemeClr val="bg1"/>
                          </a:solidFill>
                          <a:effectLst/>
                          <a:latin typeface="Arial" charset="0"/>
                          <a:ea typeface="ＭＳ Ｐゴシック" pitchFamily="84" charset="-128"/>
                          <a:cs typeface="Arial" charset="0"/>
                        </a:rPr>
                        <a:t>parents cannot borrow PLUS)</a:t>
                      </a:r>
                      <a:endParaRPr kumimoji="0" lang="en-US" sz="1400" b="1" i="0" u="none" strike="noStrike" cap="none" normalizeH="0" baseline="0" dirty="0" smtClean="0">
                        <a:ln>
                          <a:noFill/>
                        </a:ln>
                        <a:solidFill>
                          <a:schemeClr val="bg1"/>
                        </a:solidFill>
                        <a:effectLst/>
                        <a:latin typeface="Arial" charset="0"/>
                        <a:ea typeface="ＭＳ Ｐゴシック" pitchFamily="84" charset="-128"/>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lvl1pPr marL="0" algn="l" defTabSz="914400" rtl="0" eaLnBrk="1" latinLnBrk="0" hangingPunct="1">
                        <a:defRPr sz="1800" kern="1200">
                          <a:solidFill>
                            <a:schemeClr val="tx1"/>
                          </a:solidFill>
                          <a:latin typeface="Arial"/>
                          <a:ea typeface="ＭＳ Ｐゴシック"/>
                          <a:cs typeface="ＭＳ Ｐゴシック"/>
                        </a:defRPr>
                      </a:lvl1pPr>
                      <a:lvl2pPr marL="457200" algn="l" defTabSz="914400" rtl="0" eaLnBrk="1" latinLnBrk="0" hangingPunct="1">
                        <a:defRPr sz="1800" kern="1200">
                          <a:solidFill>
                            <a:schemeClr val="tx1"/>
                          </a:solidFill>
                          <a:latin typeface="Arial"/>
                          <a:ea typeface="ＭＳ Ｐゴシック"/>
                          <a:cs typeface="ＭＳ Ｐゴシック"/>
                        </a:defRPr>
                      </a:lvl2pPr>
                      <a:lvl3pPr marL="914400" algn="l" defTabSz="914400" rtl="0" eaLnBrk="1" latinLnBrk="0" hangingPunct="1">
                        <a:defRPr sz="1800" kern="1200">
                          <a:solidFill>
                            <a:schemeClr val="tx1"/>
                          </a:solidFill>
                          <a:latin typeface="Arial"/>
                          <a:ea typeface="ＭＳ Ｐゴシック"/>
                          <a:cs typeface="ＭＳ Ｐゴシック"/>
                        </a:defRPr>
                      </a:lvl3pPr>
                      <a:lvl4pPr marL="1371600" algn="l" defTabSz="914400" rtl="0" eaLnBrk="1" latinLnBrk="0" hangingPunct="1">
                        <a:defRPr sz="1800" kern="1200">
                          <a:solidFill>
                            <a:schemeClr val="tx1"/>
                          </a:solidFill>
                          <a:latin typeface="Arial"/>
                          <a:ea typeface="ＭＳ Ｐゴシック"/>
                          <a:cs typeface="ＭＳ Ｐゴシック"/>
                        </a:defRPr>
                      </a:lvl4pPr>
                      <a:lvl5pPr marL="1828800" algn="l" defTabSz="914400" rtl="0" eaLnBrk="1" latinLnBrk="0" hangingPunct="1">
                        <a:defRPr sz="1800" kern="1200">
                          <a:solidFill>
                            <a:schemeClr val="tx1"/>
                          </a:solidFill>
                          <a:latin typeface="Arial"/>
                          <a:ea typeface="ＭＳ Ｐゴシック"/>
                          <a:cs typeface="ＭＳ Ｐゴシック"/>
                        </a:defRPr>
                      </a:lvl5pPr>
                      <a:lvl6pPr marL="2286000" algn="l" defTabSz="914400" rtl="0" eaLnBrk="1" latinLnBrk="0" hangingPunct="1">
                        <a:defRPr sz="1800" kern="1200">
                          <a:solidFill>
                            <a:schemeClr val="tx1"/>
                          </a:solidFill>
                          <a:latin typeface="Arial"/>
                          <a:ea typeface="ＭＳ Ｐゴシック"/>
                          <a:cs typeface="ＭＳ Ｐゴシック"/>
                        </a:defRPr>
                      </a:lvl6pPr>
                      <a:lvl7pPr marL="2743200" algn="l" defTabSz="914400" rtl="0" eaLnBrk="1" latinLnBrk="0" hangingPunct="1">
                        <a:defRPr sz="1800" kern="1200">
                          <a:solidFill>
                            <a:schemeClr val="tx1"/>
                          </a:solidFill>
                          <a:latin typeface="Arial"/>
                          <a:ea typeface="ＭＳ Ｐゴシック"/>
                          <a:cs typeface="ＭＳ Ｐゴシック"/>
                        </a:defRPr>
                      </a:lvl7pPr>
                      <a:lvl8pPr marL="3200400" algn="l" defTabSz="914400" rtl="0" eaLnBrk="1" latinLnBrk="0" hangingPunct="1">
                        <a:defRPr sz="1800" kern="1200">
                          <a:solidFill>
                            <a:schemeClr val="tx1"/>
                          </a:solidFill>
                          <a:latin typeface="Arial"/>
                          <a:ea typeface="ＭＳ Ｐゴシック"/>
                          <a:cs typeface="ＭＳ Ｐゴシック"/>
                        </a:defRPr>
                      </a:lvl8pPr>
                      <a:lvl9pPr marL="3657600" algn="l" defTabSz="914400" rtl="0" eaLnBrk="1" latinLnBrk="0" hangingPunct="1">
                        <a:defRPr sz="1800" kern="1200">
                          <a:solidFill>
                            <a:schemeClr val="tx1"/>
                          </a:solidFill>
                          <a:latin typeface="Arial"/>
                          <a:ea typeface="ＭＳ Ｐゴシック"/>
                          <a:cs typeface="ＭＳ Ｐゴシック"/>
                        </a:defRPr>
                      </a:lvl9pPr>
                    </a:lstStyle>
                    <a:p>
                      <a:pPr marL="0" marR="0" lvl="0" indent="0" algn="ctr" defTabSz="914400" rtl="0" eaLnBrk="0" fontAlgn="base" latinLnBrk="0" hangingPunct="0">
                        <a:lnSpc>
                          <a:spcPct val="100000"/>
                        </a:lnSpc>
                        <a:spcBef>
                          <a:spcPct val="0"/>
                        </a:spcBef>
                        <a:spcAft>
                          <a:spcPct val="0"/>
                        </a:spcAft>
                        <a:buClr>
                          <a:srgbClr val="56BD25"/>
                        </a:buClr>
                        <a:buSzTx/>
                        <a:buFontTx/>
                        <a:buNone/>
                        <a:tabLst/>
                      </a:pPr>
                      <a:r>
                        <a:rPr kumimoji="0" lang="en-US" sz="1400" b="1" i="0" u="none" strike="noStrike" cap="none" normalizeH="0" baseline="0" dirty="0" smtClean="0">
                          <a:ln>
                            <a:noFill/>
                          </a:ln>
                          <a:solidFill>
                            <a:schemeClr val="bg1"/>
                          </a:solidFill>
                          <a:effectLst/>
                          <a:latin typeface="Arial" charset="0"/>
                          <a:ea typeface="ＭＳ Ｐゴシック" pitchFamily="84" charset="-128"/>
                          <a:cs typeface="Arial" charset="0"/>
                        </a:rPr>
                        <a:t>Base Stafford</a:t>
                      </a:r>
                    </a:p>
                    <a:p>
                      <a:pPr marL="0" marR="0" lvl="0" indent="0" algn="ctr" defTabSz="914400" rtl="0" eaLnBrk="0" fontAlgn="base" latinLnBrk="0" hangingPunct="0">
                        <a:lnSpc>
                          <a:spcPct val="100000"/>
                        </a:lnSpc>
                        <a:spcBef>
                          <a:spcPct val="0"/>
                        </a:spcBef>
                        <a:spcAft>
                          <a:spcPct val="0"/>
                        </a:spcAft>
                        <a:buClr>
                          <a:srgbClr val="56BD25"/>
                        </a:buClr>
                        <a:buSzTx/>
                        <a:buFontTx/>
                        <a:buNone/>
                        <a:tabLst/>
                      </a:pPr>
                      <a:r>
                        <a:rPr kumimoji="0" lang="en-US" sz="1400" b="1" i="0" u="none" strike="noStrike" cap="none" normalizeH="0" baseline="0" dirty="0" smtClean="0">
                          <a:ln>
                            <a:noFill/>
                          </a:ln>
                          <a:solidFill>
                            <a:schemeClr val="bg1"/>
                          </a:solidFill>
                          <a:effectLst/>
                          <a:latin typeface="Arial" charset="0"/>
                          <a:ea typeface="ＭＳ Ｐゴシック" pitchFamily="84" charset="-128"/>
                          <a:cs typeface="Arial" charset="0"/>
                        </a:rPr>
                        <a:t>Loan Amount             Subsidized/</a:t>
                      </a:r>
                      <a:br>
                        <a:rPr kumimoji="0" lang="en-US" sz="1400" b="1" i="0" u="none" strike="noStrike" cap="none" normalizeH="0" baseline="0" dirty="0" smtClean="0">
                          <a:ln>
                            <a:noFill/>
                          </a:ln>
                          <a:solidFill>
                            <a:schemeClr val="bg1"/>
                          </a:solidFill>
                          <a:effectLst/>
                          <a:latin typeface="Arial" charset="0"/>
                          <a:ea typeface="ＭＳ Ｐゴシック" pitchFamily="84" charset="-128"/>
                          <a:cs typeface="Arial" charset="0"/>
                        </a:rPr>
                      </a:br>
                      <a:r>
                        <a:rPr kumimoji="0" lang="en-US" sz="1400" b="1" i="0" u="none" strike="noStrike" cap="none" normalizeH="0" baseline="0" dirty="0" smtClean="0">
                          <a:ln>
                            <a:noFill/>
                          </a:ln>
                          <a:solidFill>
                            <a:schemeClr val="bg1"/>
                          </a:solidFill>
                          <a:effectLst/>
                          <a:latin typeface="Arial" charset="0"/>
                          <a:ea typeface="ＭＳ Ｐゴシック" pitchFamily="84" charset="-128"/>
                          <a:cs typeface="Arial" charset="0"/>
                        </a:rPr>
                        <a:t>Unsubsidized</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lvl1pPr marL="0" algn="l" defTabSz="914400" rtl="0" eaLnBrk="1" latinLnBrk="0" hangingPunct="1">
                        <a:defRPr sz="1800" kern="1200">
                          <a:solidFill>
                            <a:schemeClr val="tx1"/>
                          </a:solidFill>
                          <a:latin typeface="Arial"/>
                          <a:ea typeface="ＭＳ Ｐゴシック"/>
                          <a:cs typeface="ＭＳ Ｐゴシック"/>
                        </a:defRPr>
                      </a:lvl1pPr>
                      <a:lvl2pPr marL="457200" algn="l" defTabSz="914400" rtl="0" eaLnBrk="1" latinLnBrk="0" hangingPunct="1">
                        <a:defRPr sz="1800" kern="1200">
                          <a:solidFill>
                            <a:schemeClr val="tx1"/>
                          </a:solidFill>
                          <a:latin typeface="Arial"/>
                          <a:ea typeface="ＭＳ Ｐゴシック"/>
                          <a:cs typeface="ＭＳ Ｐゴシック"/>
                        </a:defRPr>
                      </a:lvl2pPr>
                      <a:lvl3pPr marL="914400" algn="l" defTabSz="914400" rtl="0" eaLnBrk="1" latinLnBrk="0" hangingPunct="1">
                        <a:defRPr sz="1800" kern="1200">
                          <a:solidFill>
                            <a:schemeClr val="tx1"/>
                          </a:solidFill>
                          <a:latin typeface="Arial"/>
                          <a:ea typeface="ＭＳ Ｐゴシック"/>
                          <a:cs typeface="ＭＳ Ｐゴシック"/>
                        </a:defRPr>
                      </a:lvl3pPr>
                      <a:lvl4pPr marL="1371600" algn="l" defTabSz="914400" rtl="0" eaLnBrk="1" latinLnBrk="0" hangingPunct="1">
                        <a:defRPr sz="1800" kern="1200">
                          <a:solidFill>
                            <a:schemeClr val="tx1"/>
                          </a:solidFill>
                          <a:latin typeface="Arial"/>
                          <a:ea typeface="ＭＳ Ｐゴシック"/>
                          <a:cs typeface="ＭＳ Ｐゴシック"/>
                        </a:defRPr>
                      </a:lvl4pPr>
                      <a:lvl5pPr marL="1828800" algn="l" defTabSz="914400" rtl="0" eaLnBrk="1" latinLnBrk="0" hangingPunct="1">
                        <a:defRPr sz="1800" kern="1200">
                          <a:solidFill>
                            <a:schemeClr val="tx1"/>
                          </a:solidFill>
                          <a:latin typeface="Arial"/>
                          <a:ea typeface="ＭＳ Ｐゴシック"/>
                          <a:cs typeface="ＭＳ Ｐゴシック"/>
                        </a:defRPr>
                      </a:lvl5pPr>
                      <a:lvl6pPr marL="2286000" algn="l" defTabSz="914400" rtl="0" eaLnBrk="1" latinLnBrk="0" hangingPunct="1">
                        <a:defRPr sz="1800" kern="1200">
                          <a:solidFill>
                            <a:schemeClr val="tx1"/>
                          </a:solidFill>
                          <a:latin typeface="Arial"/>
                          <a:ea typeface="ＭＳ Ｐゴシック"/>
                          <a:cs typeface="ＭＳ Ｐゴシック"/>
                        </a:defRPr>
                      </a:lvl6pPr>
                      <a:lvl7pPr marL="2743200" algn="l" defTabSz="914400" rtl="0" eaLnBrk="1" latinLnBrk="0" hangingPunct="1">
                        <a:defRPr sz="1800" kern="1200">
                          <a:solidFill>
                            <a:schemeClr val="tx1"/>
                          </a:solidFill>
                          <a:latin typeface="Arial"/>
                          <a:ea typeface="ＭＳ Ｐゴシック"/>
                          <a:cs typeface="ＭＳ Ｐゴシック"/>
                        </a:defRPr>
                      </a:lvl7pPr>
                      <a:lvl8pPr marL="3200400" algn="l" defTabSz="914400" rtl="0" eaLnBrk="1" latinLnBrk="0" hangingPunct="1">
                        <a:defRPr sz="1800" kern="1200">
                          <a:solidFill>
                            <a:schemeClr val="tx1"/>
                          </a:solidFill>
                          <a:latin typeface="Arial"/>
                          <a:ea typeface="ＭＳ Ｐゴシック"/>
                          <a:cs typeface="ＭＳ Ｐゴシック"/>
                        </a:defRPr>
                      </a:lvl8pPr>
                      <a:lvl9pPr marL="3657600" algn="l" defTabSz="914400" rtl="0" eaLnBrk="1" latinLnBrk="0" hangingPunct="1">
                        <a:defRPr sz="1800" kern="1200">
                          <a:solidFill>
                            <a:schemeClr val="tx1"/>
                          </a:solidFill>
                          <a:latin typeface="Arial"/>
                          <a:ea typeface="ＭＳ Ｐゴシック"/>
                          <a:cs typeface="ＭＳ Ｐゴシック"/>
                        </a:defRPr>
                      </a:lvl9pPr>
                    </a:lstStyle>
                    <a:p>
                      <a:pPr marL="0" marR="0" lvl="0" indent="0" algn="ctr" defTabSz="914400" rtl="0" eaLnBrk="0" fontAlgn="base" latinLnBrk="0" hangingPunct="0">
                        <a:lnSpc>
                          <a:spcPct val="100000"/>
                        </a:lnSpc>
                        <a:spcBef>
                          <a:spcPct val="0"/>
                        </a:spcBef>
                        <a:spcAft>
                          <a:spcPct val="0"/>
                        </a:spcAft>
                        <a:buClr>
                          <a:srgbClr val="56BD25"/>
                        </a:buClr>
                        <a:buSzTx/>
                        <a:buFontTx/>
                        <a:buNone/>
                        <a:tabLst/>
                      </a:pPr>
                      <a:r>
                        <a:rPr kumimoji="0" lang="en-US" sz="1400" b="1" i="0" u="none" strike="noStrike" cap="none" normalizeH="0" baseline="0" dirty="0" smtClean="0">
                          <a:ln>
                            <a:noFill/>
                          </a:ln>
                          <a:solidFill>
                            <a:schemeClr val="bg1"/>
                          </a:solidFill>
                          <a:effectLst/>
                          <a:latin typeface="Arial" charset="0"/>
                          <a:ea typeface="ＭＳ Ｐゴシック" pitchFamily="84" charset="-128"/>
                          <a:cs typeface="Arial" charset="0"/>
                        </a:rPr>
                        <a:t>Additional  </a:t>
                      </a:r>
                      <a:br>
                        <a:rPr kumimoji="0" lang="en-US" sz="1400" b="1" i="0" u="none" strike="noStrike" cap="none" normalizeH="0" baseline="0" dirty="0" smtClean="0">
                          <a:ln>
                            <a:noFill/>
                          </a:ln>
                          <a:solidFill>
                            <a:schemeClr val="bg1"/>
                          </a:solidFill>
                          <a:effectLst/>
                          <a:latin typeface="Arial" charset="0"/>
                          <a:ea typeface="ＭＳ Ｐゴシック" pitchFamily="84" charset="-128"/>
                          <a:cs typeface="Arial" charset="0"/>
                        </a:rPr>
                      </a:br>
                      <a:r>
                        <a:rPr kumimoji="0" lang="en-US" sz="1400" b="1" i="0" u="none" strike="noStrike" cap="none" normalizeH="0" baseline="0" dirty="0" smtClean="0">
                          <a:ln>
                            <a:noFill/>
                          </a:ln>
                          <a:solidFill>
                            <a:schemeClr val="bg1"/>
                          </a:solidFill>
                          <a:effectLst/>
                          <a:latin typeface="Arial" charset="0"/>
                          <a:ea typeface="ＭＳ Ｐゴシック" pitchFamily="84" charset="-128"/>
                          <a:cs typeface="Arial" charset="0"/>
                        </a:rPr>
                        <a:t>Unsubsidized Stafford Loan Amount</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r>
              <a:tr h="517525">
                <a:tc>
                  <a:txBody>
                    <a:bodyPr/>
                    <a:lstStyle>
                      <a:lvl1pPr marL="0" algn="l" defTabSz="914400" rtl="0" eaLnBrk="1" latinLnBrk="0" hangingPunct="1">
                        <a:defRPr sz="1800" kern="1200">
                          <a:solidFill>
                            <a:schemeClr val="tx1"/>
                          </a:solidFill>
                          <a:latin typeface="Arial"/>
                          <a:ea typeface="ＭＳ Ｐゴシック"/>
                          <a:cs typeface="ＭＳ Ｐゴシック"/>
                        </a:defRPr>
                      </a:lvl1pPr>
                      <a:lvl2pPr marL="457200" algn="l" defTabSz="914400" rtl="0" eaLnBrk="1" latinLnBrk="0" hangingPunct="1">
                        <a:defRPr sz="1800" kern="1200">
                          <a:solidFill>
                            <a:schemeClr val="tx1"/>
                          </a:solidFill>
                          <a:latin typeface="Arial"/>
                          <a:ea typeface="ＭＳ Ｐゴシック"/>
                          <a:cs typeface="ＭＳ Ｐゴシック"/>
                        </a:defRPr>
                      </a:lvl2pPr>
                      <a:lvl3pPr marL="914400" algn="l" defTabSz="914400" rtl="0" eaLnBrk="1" latinLnBrk="0" hangingPunct="1">
                        <a:defRPr sz="1800" kern="1200">
                          <a:solidFill>
                            <a:schemeClr val="tx1"/>
                          </a:solidFill>
                          <a:latin typeface="Arial"/>
                          <a:ea typeface="ＭＳ Ｐゴシック"/>
                          <a:cs typeface="ＭＳ Ｐゴシック"/>
                        </a:defRPr>
                      </a:lvl3pPr>
                      <a:lvl4pPr marL="1371600" algn="l" defTabSz="914400" rtl="0" eaLnBrk="1" latinLnBrk="0" hangingPunct="1">
                        <a:defRPr sz="1800" kern="1200">
                          <a:solidFill>
                            <a:schemeClr val="tx1"/>
                          </a:solidFill>
                          <a:latin typeface="Arial"/>
                          <a:ea typeface="ＭＳ Ｐゴシック"/>
                          <a:cs typeface="ＭＳ Ｐゴシック"/>
                        </a:defRPr>
                      </a:lvl4pPr>
                      <a:lvl5pPr marL="1828800" algn="l" defTabSz="914400" rtl="0" eaLnBrk="1" latinLnBrk="0" hangingPunct="1">
                        <a:defRPr sz="1800" kern="1200">
                          <a:solidFill>
                            <a:schemeClr val="tx1"/>
                          </a:solidFill>
                          <a:latin typeface="Arial"/>
                          <a:ea typeface="ＭＳ Ｐゴシック"/>
                          <a:cs typeface="ＭＳ Ｐゴシック"/>
                        </a:defRPr>
                      </a:lvl5pPr>
                      <a:lvl6pPr marL="2286000" algn="l" defTabSz="914400" rtl="0" eaLnBrk="1" latinLnBrk="0" hangingPunct="1">
                        <a:defRPr sz="1800" kern="1200">
                          <a:solidFill>
                            <a:schemeClr val="tx1"/>
                          </a:solidFill>
                          <a:latin typeface="Arial"/>
                          <a:ea typeface="ＭＳ Ｐゴシック"/>
                          <a:cs typeface="ＭＳ Ｐゴシック"/>
                        </a:defRPr>
                      </a:lvl6pPr>
                      <a:lvl7pPr marL="2743200" algn="l" defTabSz="914400" rtl="0" eaLnBrk="1" latinLnBrk="0" hangingPunct="1">
                        <a:defRPr sz="1800" kern="1200">
                          <a:solidFill>
                            <a:schemeClr val="tx1"/>
                          </a:solidFill>
                          <a:latin typeface="Arial"/>
                          <a:ea typeface="ＭＳ Ｐゴシック"/>
                          <a:cs typeface="ＭＳ Ｐゴシック"/>
                        </a:defRPr>
                      </a:lvl7pPr>
                      <a:lvl8pPr marL="3200400" algn="l" defTabSz="914400" rtl="0" eaLnBrk="1" latinLnBrk="0" hangingPunct="1">
                        <a:defRPr sz="1800" kern="1200">
                          <a:solidFill>
                            <a:schemeClr val="tx1"/>
                          </a:solidFill>
                          <a:latin typeface="Arial"/>
                          <a:ea typeface="ＭＳ Ｐゴシック"/>
                          <a:cs typeface="ＭＳ Ｐゴシック"/>
                        </a:defRPr>
                      </a:lvl8pPr>
                      <a:lvl9pPr marL="3657600" algn="l" defTabSz="914400" rtl="0" eaLnBrk="1" latinLnBrk="0" hangingPunct="1">
                        <a:defRPr sz="1800" kern="1200">
                          <a:solidFill>
                            <a:schemeClr val="tx1"/>
                          </a:solidFill>
                          <a:latin typeface="Arial"/>
                          <a:ea typeface="ＭＳ Ｐゴシック"/>
                          <a:cs typeface="ＭＳ Ｐゴシック"/>
                        </a:defRPr>
                      </a:lvl9pPr>
                    </a:lstStyle>
                    <a:p>
                      <a:pPr marL="0" marR="0" lvl="0" indent="0" algn="just" defTabSz="914400" rtl="0" eaLnBrk="0" fontAlgn="base" latinLnBrk="0" hangingPunct="0">
                        <a:lnSpc>
                          <a:spcPct val="100000"/>
                        </a:lnSpc>
                        <a:spcBef>
                          <a:spcPct val="0"/>
                        </a:spcBef>
                        <a:spcAft>
                          <a:spcPct val="0"/>
                        </a:spcAft>
                        <a:buClr>
                          <a:srgbClr val="56BD25"/>
                        </a:buClr>
                        <a:buSzTx/>
                        <a:buFontTx/>
                        <a:buNone/>
                        <a:tabLst/>
                      </a:pPr>
                      <a:r>
                        <a:rPr kumimoji="0" lang="en-US" sz="1400" b="1" i="0" u="none" strike="noStrike" cap="none" normalizeH="0" baseline="0" dirty="0" smtClean="0">
                          <a:ln>
                            <a:noFill/>
                          </a:ln>
                          <a:solidFill>
                            <a:schemeClr val="bg1"/>
                          </a:solidFill>
                          <a:effectLst/>
                          <a:latin typeface="Arial" charset="0"/>
                          <a:ea typeface="ＭＳ Ｐゴシック" pitchFamily="84" charset="-128"/>
                          <a:cs typeface="Arial" charset="0"/>
                        </a:rPr>
                        <a:t>     Freshmen</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lvl1pPr marL="0" algn="l" defTabSz="914400" rtl="0" eaLnBrk="1" latinLnBrk="0" hangingPunct="1">
                        <a:defRPr sz="1800" kern="1200">
                          <a:solidFill>
                            <a:schemeClr val="tx1"/>
                          </a:solidFill>
                          <a:latin typeface="Arial"/>
                          <a:ea typeface="ＭＳ Ｐゴシック"/>
                          <a:cs typeface="ＭＳ Ｐゴシック"/>
                        </a:defRPr>
                      </a:lvl1pPr>
                      <a:lvl2pPr marL="457200" algn="l" defTabSz="914400" rtl="0" eaLnBrk="1" latinLnBrk="0" hangingPunct="1">
                        <a:defRPr sz="1800" kern="1200">
                          <a:solidFill>
                            <a:schemeClr val="tx1"/>
                          </a:solidFill>
                          <a:latin typeface="Arial"/>
                          <a:ea typeface="ＭＳ Ｐゴシック"/>
                          <a:cs typeface="ＭＳ Ｐゴシック"/>
                        </a:defRPr>
                      </a:lvl2pPr>
                      <a:lvl3pPr marL="914400" algn="l" defTabSz="914400" rtl="0" eaLnBrk="1" latinLnBrk="0" hangingPunct="1">
                        <a:defRPr sz="1800" kern="1200">
                          <a:solidFill>
                            <a:schemeClr val="tx1"/>
                          </a:solidFill>
                          <a:latin typeface="Arial"/>
                          <a:ea typeface="ＭＳ Ｐゴシック"/>
                          <a:cs typeface="ＭＳ Ｐゴシック"/>
                        </a:defRPr>
                      </a:lvl3pPr>
                      <a:lvl4pPr marL="1371600" algn="l" defTabSz="914400" rtl="0" eaLnBrk="1" latinLnBrk="0" hangingPunct="1">
                        <a:defRPr sz="1800" kern="1200">
                          <a:solidFill>
                            <a:schemeClr val="tx1"/>
                          </a:solidFill>
                          <a:latin typeface="Arial"/>
                          <a:ea typeface="ＭＳ Ｐゴシック"/>
                          <a:cs typeface="ＭＳ Ｐゴシック"/>
                        </a:defRPr>
                      </a:lvl4pPr>
                      <a:lvl5pPr marL="1828800" algn="l" defTabSz="914400" rtl="0" eaLnBrk="1" latinLnBrk="0" hangingPunct="1">
                        <a:defRPr sz="1800" kern="1200">
                          <a:solidFill>
                            <a:schemeClr val="tx1"/>
                          </a:solidFill>
                          <a:latin typeface="Arial"/>
                          <a:ea typeface="ＭＳ Ｐゴシック"/>
                          <a:cs typeface="ＭＳ Ｐゴシック"/>
                        </a:defRPr>
                      </a:lvl5pPr>
                      <a:lvl6pPr marL="2286000" algn="l" defTabSz="914400" rtl="0" eaLnBrk="1" latinLnBrk="0" hangingPunct="1">
                        <a:defRPr sz="1800" kern="1200">
                          <a:solidFill>
                            <a:schemeClr val="tx1"/>
                          </a:solidFill>
                          <a:latin typeface="Arial"/>
                          <a:ea typeface="ＭＳ Ｐゴシック"/>
                          <a:cs typeface="ＭＳ Ｐゴシック"/>
                        </a:defRPr>
                      </a:lvl6pPr>
                      <a:lvl7pPr marL="2743200" algn="l" defTabSz="914400" rtl="0" eaLnBrk="1" latinLnBrk="0" hangingPunct="1">
                        <a:defRPr sz="1800" kern="1200">
                          <a:solidFill>
                            <a:schemeClr val="tx1"/>
                          </a:solidFill>
                          <a:latin typeface="Arial"/>
                          <a:ea typeface="ＭＳ Ｐゴシック"/>
                          <a:cs typeface="ＭＳ Ｐゴシック"/>
                        </a:defRPr>
                      </a:lvl7pPr>
                      <a:lvl8pPr marL="3200400" algn="l" defTabSz="914400" rtl="0" eaLnBrk="1" latinLnBrk="0" hangingPunct="1">
                        <a:defRPr sz="1800" kern="1200">
                          <a:solidFill>
                            <a:schemeClr val="tx1"/>
                          </a:solidFill>
                          <a:latin typeface="Arial"/>
                          <a:ea typeface="ＭＳ Ｐゴシック"/>
                          <a:cs typeface="ＭＳ Ｐゴシック"/>
                        </a:defRPr>
                      </a:lvl8pPr>
                      <a:lvl9pPr marL="3657600" algn="l" defTabSz="914400" rtl="0" eaLnBrk="1" latinLnBrk="0" hangingPunct="1">
                        <a:defRPr sz="1800" kern="1200">
                          <a:solidFill>
                            <a:schemeClr val="tx1"/>
                          </a:solidFill>
                          <a:latin typeface="Arial"/>
                          <a:ea typeface="ＭＳ Ｐゴシック"/>
                          <a:cs typeface="ＭＳ Ｐゴシック"/>
                        </a:defRPr>
                      </a:lvl9pPr>
                    </a:lstStyle>
                    <a:p>
                      <a:pPr marL="0" marR="0" lvl="0" indent="0" algn="ctr" defTabSz="914400" rtl="0" eaLnBrk="0" fontAlgn="base" latinLnBrk="0" hangingPunct="0">
                        <a:lnSpc>
                          <a:spcPct val="100000"/>
                        </a:lnSpc>
                        <a:spcBef>
                          <a:spcPct val="0"/>
                        </a:spcBef>
                        <a:spcAft>
                          <a:spcPct val="0"/>
                        </a:spcAft>
                        <a:buClr>
                          <a:srgbClr val="56BD25"/>
                        </a:buClr>
                        <a:buSzTx/>
                        <a:buFontTx/>
                        <a:buNone/>
                        <a:tabLst/>
                      </a:pPr>
                      <a:r>
                        <a:rPr kumimoji="0" lang="en-US" sz="1400" b="1" i="0" u="none" strike="noStrike" cap="none" normalizeH="0" baseline="0" dirty="0" smtClean="0">
                          <a:ln>
                            <a:noFill/>
                          </a:ln>
                          <a:solidFill>
                            <a:schemeClr val="bg1"/>
                          </a:solidFill>
                          <a:effectLst/>
                          <a:latin typeface="Arial" charset="0"/>
                          <a:ea typeface="ＭＳ Ｐゴシック" pitchFamily="84" charset="-128"/>
                          <a:cs typeface="Arial" charset="0"/>
                        </a:rPr>
                        <a:t>$3,500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lvl1pPr marL="0" algn="l" defTabSz="914400" rtl="0" eaLnBrk="1" latinLnBrk="0" hangingPunct="1">
                        <a:defRPr sz="1800" kern="1200">
                          <a:solidFill>
                            <a:schemeClr val="tx1"/>
                          </a:solidFill>
                          <a:latin typeface="Arial"/>
                          <a:ea typeface="ＭＳ Ｐゴシック"/>
                          <a:cs typeface="ＭＳ Ｐゴシック"/>
                        </a:defRPr>
                      </a:lvl1pPr>
                      <a:lvl2pPr marL="457200" algn="l" defTabSz="914400" rtl="0" eaLnBrk="1" latinLnBrk="0" hangingPunct="1">
                        <a:defRPr sz="1800" kern="1200">
                          <a:solidFill>
                            <a:schemeClr val="tx1"/>
                          </a:solidFill>
                          <a:latin typeface="Arial"/>
                          <a:ea typeface="ＭＳ Ｐゴシック"/>
                          <a:cs typeface="ＭＳ Ｐゴシック"/>
                        </a:defRPr>
                      </a:lvl2pPr>
                      <a:lvl3pPr marL="914400" algn="l" defTabSz="914400" rtl="0" eaLnBrk="1" latinLnBrk="0" hangingPunct="1">
                        <a:defRPr sz="1800" kern="1200">
                          <a:solidFill>
                            <a:schemeClr val="tx1"/>
                          </a:solidFill>
                          <a:latin typeface="Arial"/>
                          <a:ea typeface="ＭＳ Ｐゴシック"/>
                          <a:cs typeface="ＭＳ Ｐゴシック"/>
                        </a:defRPr>
                      </a:lvl3pPr>
                      <a:lvl4pPr marL="1371600" algn="l" defTabSz="914400" rtl="0" eaLnBrk="1" latinLnBrk="0" hangingPunct="1">
                        <a:defRPr sz="1800" kern="1200">
                          <a:solidFill>
                            <a:schemeClr val="tx1"/>
                          </a:solidFill>
                          <a:latin typeface="Arial"/>
                          <a:ea typeface="ＭＳ Ｐゴシック"/>
                          <a:cs typeface="ＭＳ Ｐゴシック"/>
                        </a:defRPr>
                      </a:lvl4pPr>
                      <a:lvl5pPr marL="1828800" algn="l" defTabSz="914400" rtl="0" eaLnBrk="1" latinLnBrk="0" hangingPunct="1">
                        <a:defRPr sz="1800" kern="1200">
                          <a:solidFill>
                            <a:schemeClr val="tx1"/>
                          </a:solidFill>
                          <a:latin typeface="Arial"/>
                          <a:ea typeface="ＭＳ Ｐゴシック"/>
                          <a:cs typeface="ＭＳ Ｐゴシック"/>
                        </a:defRPr>
                      </a:lvl5pPr>
                      <a:lvl6pPr marL="2286000" algn="l" defTabSz="914400" rtl="0" eaLnBrk="1" latinLnBrk="0" hangingPunct="1">
                        <a:defRPr sz="1800" kern="1200">
                          <a:solidFill>
                            <a:schemeClr val="tx1"/>
                          </a:solidFill>
                          <a:latin typeface="Arial"/>
                          <a:ea typeface="ＭＳ Ｐゴシック"/>
                          <a:cs typeface="ＭＳ Ｐゴシック"/>
                        </a:defRPr>
                      </a:lvl6pPr>
                      <a:lvl7pPr marL="2743200" algn="l" defTabSz="914400" rtl="0" eaLnBrk="1" latinLnBrk="0" hangingPunct="1">
                        <a:defRPr sz="1800" kern="1200">
                          <a:solidFill>
                            <a:schemeClr val="tx1"/>
                          </a:solidFill>
                          <a:latin typeface="Arial"/>
                          <a:ea typeface="ＭＳ Ｐゴシック"/>
                          <a:cs typeface="ＭＳ Ｐゴシック"/>
                        </a:defRPr>
                      </a:lvl7pPr>
                      <a:lvl8pPr marL="3200400" algn="l" defTabSz="914400" rtl="0" eaLnBrk="1" latinLnBrk="0" hangingPunct="1">
                        <a:defRPr sz="1800" kern="1200">
                          <a:solidFill>
                            <a:schemeClr val="tx1"/>
                          </a:solidFill>
                          <a:latin typeface="Arial"/>
                          <a:ea typeface="ＭＳ Ｐゴシック"/>
                          <a:cs typeface="ＭＳ Ｐゴシック"/>
                        </a:defRPr>
                      </a:lvl8pPr>
                      <a:lvl9pPr marL="3657600" algn="l" defTabSz="914400" rtl="0" eaLnBrk="1" latinLnBrk="0" hangingPunct="1">
                        <a:defRPr sz="1800" kern="1200">
                          <a:solidFill>
                            <a:schemeClr val="tx1"/>
                          </a:solidFill>
                          <a:latin typeface="Arial"/>
                          <a:ea typeface="ＭＳ Ｐゴシック"/>
                          <a:cs typeface="ＭＳ Ｐゴシック"/>
                        </a:defRPr>
                      </a:lvl9pPr>
                    </a:lstStyle>
                    <a:p>
                      <a:pPr marL="0" marR="0" lvl="0" indent="0" algn="ctr" defTabSz="914400" rtl="0" eaLnBrk="0" fontAlgn="base" latinLnBrk="0" hangingPunct="0">
                        <a:lnSpc>
                          <a:spcPct val="100000"/>
                        </a:lnSpc>
                        <a:spcBef>
                          <a:spcPct val="0"/>
                        </a:spcBef>
                        <a:spcAft>
                          <a:spcPct val="0"/>
                        </a:spcAft>
                        <a:buClr>
                          <a:srgbClr val="56BD25"/>
                        </a:buClr>
                        <a:buSzTx/>
                        <a:buFontTx/>
                        <a:buNone/>
                        <a:tabLst/>
                      </a:pPr>
                      <a:r>
                        <a:rPr kumimoji="0" lang="en-US" sz="1400" b="1" i="0" u="none" strike="noStrike" cap="none" normalizeH="0" baseline="0" dirty="0" smtClean="0">
                          <a:ln>
                            <a:noFill/>
                          </a:ln>
                          <a:solidFill>
                            <a:schemeClr val="bg1"/>
                          </a:solidFill>
                          <a:effectLst/>
                          <a:latin typeface="Arial" charset="0"/>
                          <a:ea typeface="ＭＳ Ｐゴシック" pitchFamily="84" charset="-128"/>
                          <a:cs typeface="Arial" charset="0"/>
                        </a:rPr>
                        <a:t>$2,000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r>
              <a:tr h="514350">
                <a:tc>
                  <a:txBody>
                    <a:bodyPr/>
                    <a:lstStyle>
                      <a:lvl1pPr marL="0" algn="l" defTabSz="914400" rtl="0" eaLnBrk="1" latinLnBrk="0" hangingPunct="1">
                        <a:defRPr sz="1800" kern="1200">
                          <a:solidFill>
                            <a:schemeClr val="tx1"/>
                          </a:solidFill>
                          <a:latin typeface="Arial"/>
                          <a:ea typeface="ＭＳ Ｐゴシック"/>
                          <a:cs typeface="ＭＳ Ｐゴシック"/>
                        </a:defRPr>
                      </a:lvl1pPr>
                      <a:lvl2pPr marL="457200" algn="l" defTabSz="914400" rtl="0" eaLnBrk="1" latinLnBrk="0" hangingPunct="1">
                        <a:defRPr sz="1800" kern="1200">
                          <a:solidFill>
                            <a:schemeClr val="tx1"/>
                          </a:solidFill>
                          <a:latin typeface="Arial"/>
                          <a:ea typeface="ＭＳ Ｐゴシック"/>
                          <a:cs typeface="ＭＳ Ｐゴシック"/>
                        </a:defRPr>
                      </a:lvl2pPr>
                      <a:lvl3pPr marL="914400" algn="l" defTabSz="914400" rtl="0" eaLnBrk="1" latinLnBrk="0" hangingPunct="1">
                        <a:defRPr sz="1800" kern="1200">
                          <a:solidFill>
                            <a:schemeClr val="tx1"/>
                          </a:solidFill>
                          <a:latin typeface="Arial"/>
                          <a:ea typeface="ＭＳ Ｐゴシック"/>
                          <a:cs typeface="ＭＳ Ｐゴシック"/>
                        </a:defRPr>
                      </a:lvl3pPr>
                      <a:lvl4pPr marL="1371600" algn="l" defTabSz="914400" rtl="0" eaLnBrk="1" latinLnBrk="0" hangingPunct="1">
                        <a:defRPr sz="1800" kern="1200">
                          <a:solidFill>
                            <a:schemeClr val="tx1"/>
                          </a:solidFill>
                          <a:latin typeface="Arial"/>
                          <a:ea typeface="ＭＳ Ｐゴシック"/>
                          <a:cs typeface="ＭＳ Ｐゴシック"/>
                        </a:defRPr>
                      </a:lvl4pPr>
                      <a:lvl5pPr marL="1828800" algn="l" defTabSz="914400" rtl="0" eaLnBrk="1" latinLnBrk="0" hangingPunct="1">
                        <a:defRPr sz="1800" kern="1200">
                          <a:solidFill>
                            <a:schemeClr val="tx1"/>
                          </a:solidFill>
                          <a:latin typeface="Arial"/>
                          <a:ea typeface="ＭＳ Ｐゴシック"/>
                          <a:cs typeface="ＭＳ Ｐゴシック"/>
                        </a:defRPr>
                      </a:lvl5pPr>
                      <a:lvl6pPr marL="2286000" algn="l" defTabSz="914400" rtl="0" eaLnBrk="1" latinLnBrk="0" hangingPunct="1">
                        <a:defRPr sz="1800" kern="1200">
                          <a:solidFill>
                            <a:schemeClr val="tx1"/>
                          </a:solidFill>
                          <a:latin typeface="Arial"/>
                          <a:ea typeface="ＭＳ Ｐゴシック"/>
                          <a:cs typeface="ＭＳ Ｐゴシック"/>
                        </a:defRPr>
                      </a:lvl6pPr>
                      <a:lvl7pPr marL="2743200" algn="l" defTabSz="914400" rtl="0" eaLnBrk="1" latinLnBrk="0" hangingPunct="1">
                        <a:defRPr sz="1800" kern="1200">
                          <a:solidFill>
                            <a:schemeClr val="tx1"/>
                          </a:solidFill>
                          <a:latin typeface="Arial"/>
                          <a:ea typeface="ＭＳ Ｐゴシック"/>
                          <a:cs typeface="ＭＳ Ｐゴシック"/>
                        </a:defRPr>
                      </a:lvl7pPr>
                      <a:lvl8pPr marL="3200400" algn="l" defTabSz="914400" rtl="0" eaLnBrk="1" latinLnBrk="0" hangingPunct="1">
                        <a:defRPr sz="1800" kern="1200">
                          <a:solidFill>
                            <a:schemeClr val="tx1"/>
                          </a:solidFill>
                          <a:latin typeface="Arial"/>
                          <a:ea typeface="ＭＳ Ｐゴシック"/>
                          <a:cs typeface="ＭＳ Ｐゴシック"/>
                        </a:defRPr>
                      </a:lvl8pPr>
                      <a:lvl9pPr marL="3657600" algn="l" defTabSz="914400" rtl="0" eaLnBrk="1" latinLnBrk="0" hangingPunct="1">
                        <a:defRPr sz="1800" kern="1200">
                          <a:solidFill>
                            <a:schemeClr val="tx1"/>
                          </a:solidFill>
                          <a:latin typeface="Arial"/>
                          <a:ea typeface="ＭＳ Ｐゴシック"/>
                          <a:cs typeface="ＭＳ Ｐゴシック"/>
                        </a:defRPr>
                      </a:lvl9pPr>
                    </a:lstStyle>
                    <a:p>
                      <a:pPr marL="0" marR="0" lvl="0" indent="0" algn="just" defTabSz="914400" rtl="0" eaLnBrk="0" fontAlgn="base" latinLnBrk="0" hangingPunct="0">
                        <a:lnSpc>
                          <a:spcPct val="100000"/>
                        </a:lnSpc>
                        <a:spcBef>
                          <a:spcPct val="0"/>
                        </a:spcBef>
                        <a:spcAft>
                          <a:spcPct val="0"/>
                        </a:spcAft>
                        <a:buClr>
                          <a:srgbClr val="56BD25"/>
                        </a:buClr>
                        <a:buSzTx/>
                        <a:buFontTx/>
                        <a:buNone/>
                        <a:tabLst/>
                      </a:pPr>
                      <a:r>
                        <a:rPr kumimoji="0" lang="en-US" sz="1400" b="1" i="0" u="none" strike="noStrike" cap="none" normalizeH="0" baseline="0" dirty="0" smtClean="0">
                          <a:ln>
                            <a:noFill/>
                          </a:ln>
                          <a:solidFill>
                            <a:schemeClr val="bg1"/>
                          </a:solidFill>
                          <a:effectLst/>
                          <a:latin typeface="Arial" charset="0"/>
                          <a:ea typeface="ＭＳ Ｐゴシック" pitchFamily="84" charset="-128"/>
                          <a:cs typeface="Arial" charset="0"/>
                        </a:rPr>
                        <a:t>     Sophomores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lvl1pPr marL="0" algn="l" defTabSz="914400" rtl="0" eaLnBrk="1" latinLnBrk="0" hangingPunct="1">
                        <a:defRPr sz="1800" kern="1200">
                          <a:solidFill>
                            <a:schemeClr val="tx1"/>
                          </a:solidFill>
                          <a:latin typeface="Arial"/>
                          <a:ea typeface="ＭＳ Ｐゴシック"/>
                          <a:cs typeface="ＭＳ Ｐゴシック"/>
                        </a:defRPr>
                      </a:lvl1pPr>
                      <a:lvl2pPr marL="457200" algn="l" defTabSz="914400" rtl="0" eaLnBrk="1" latinLnBrk="0" hangingPunct="1">
                        <a:defRPr sz="1800" kern="1200">
                          <a:solidFill>
                            <a:schemeClr val="tx1"/>
                          </a:solidFill>
                          <a:latin typeface="Arial"/>
                          <a:ea typeface="ＭＳ Ｐゴシック"/>
                          <a:cs typeface="ＭＳ Ｐゴシック"/>
                        </a:defRPr>
                      </a:lvl2pPr>
                      <a:lvl3pPr marL="914400" algn="l" defTabSz="914400" rtl="0" eaLnBrk="1" latinLnBrk="0" hangingPunct="1">
                        <a:defRPr sz="1800" kern="1200">
                          <a:solidFill>
                            <a:schemeClr val="tx1"/>
                          </a:solidFill>
                          <a:latin typeface="Arial"/>
                          <a:ea typeface="ＭＳ Ｐゴシック"/>
                          <a:cs typeface="ＭＳ Ｐゴシック"/>
                        </a:defRPr>
                      </a:lvl3pPr>
                      <a:lvl4pPr marL="1371600" algn="l" defTabSz="914400" rtl="0" eaLnBrk="1" latinLnBrk="0" hangingPunct="1">
                        <a:defRPr sz="1800" kern="1200">
                          <a:solidFill>
                            <a:schemeClr val="tx1"/>
                          </a:solidFill>
                          <a:latin typeface="Arial"/>
                          <a:ea typeface="ＭＳ Ｐゴシック"/>
                          <a:cs typeface="ＭＳ Ｐゴシック"/>
                        </a:defRPr>
                      </a:lvl4pPr>
                      <a:lvl5pPr marL="1828800" algn="l" defTabSz="914400" rtl="0" eaLnBrk="1" latinLnBrk="0" hangingPunct="1">
                        <a:defRPr sz="1800" kern="1200">
                          <a:solidFill>
                            <a:schemeClr val="tx1"/>
                          </a:solidFill>
                          <a:latin typeface="Arial"/>
                          <a:ea typeface="ＭＳ Ｐゴシック"/>
                          <a:cs typeface="ＭＳ Ｐゴシック"/>
                        </a:defRPr>
                      </a:lvl5pPr>
                      <a:lvl6pPr marL="2286000" algn="l" defTabSz="914400" rtl="0" eaLnBrk="1" latinLnBrk="0" hangingPunct="1">
                        <a:defRPr sz="1800" kern="1200">
                          <a:solidFill>
                            <a:schemeClr val="tx1"/>
                          </a:solidFill>
                          <a:latin typeface="Arial"/>
                          <a:ea typeface="ＭＳ Ｐゴシック"/>
                          <a:cs typeface="ＭＳ Ｐゴシック"/>
                        </a:defRPr>
                      </a:lvl6pPr>
                      <a:lvl7pPr marL="2743200" algn="l" defTabSz="914400" rtl="0" eaLnBrk="1" latinLnBrk="0" hangingPunct="1">
                        <a:defRPr sz="1800" kern="1200">
                          <a:solidFill>
                            <a:schemeClr val="tx1"/>
                          </a:solidFill>
                          <a:latin typeface="Arial"/>
                          <a:ea typeface="ＭＳ Ｐゴシック"/>
                          <a:cs typeface="ＭＳ Ｐゴシック"/>
                        </a:defRPr>
                      </a:lvl7pPr>
                      <a:lvl8pPr marL="3200400" algn="l" defTabSz="914400" rtl="0" eaLnBrk="1" latinLnBrk="0" hangingPunct="1">
                        <a:defRPr sz="1800" kern="1200">
                          <a:solidFill>
                            <a:schemeClr val="tx1"/>
                          </a:solidFill>
                          <a:latin typeface="Arial"/>
                          <a:ea typeface="ＭＳ Ｐゴシック"/>
                          <a:cs typeface="ＭＳ Ｐゴシック"/>
                        </a:defRPr>
                      </a:lvl8pPr>
                      <a:lvl9pPr marL="3657600" algn="l" defTabSz="914400" rtl="0" eaLnBrk="1" latinLnBrk="0" hangingPunct="1">
                        <a:defRPr sz="1800" kern="1200">
                          <a:solidFill>
                            <a:schemeClr val="tx1"/>
                          </a:solidFill>
                          <a:latin typeface="Arial"/>
                          <a:ea typeface="ＭＳ Ｐゴシック"/>
                          <a:cs typeface="ＭＳ Ｐゴシック"/>
                        </a:defRPr>
                      </a:lvl9pPr>
                    </a:lstStyle>
                    <a:p>
                      <a:pPr marL="0" marR="0" lvl="0" indent="0" algn="ctr" defTabSz="914400" rtl="0" eaLnBrk="0" fontAlgn="base" latinLnBrk="0" hangingPunct="0">
                        <a:lnSpc>
                          <a:spcPct val="100000"/>
                        </a:lnSpc>
                        <a:spcBef>
                          <a:spcPct val="0"/>
                        </a:spcBef>
                        <a:spcAft>
                          <a:spcPct val="0"/>
                        </a:spcAft>
                        <a:buClr>
                          <a:srgbClr val="56BD25"/>
                        </a:buClr>
                        <a:buSzTx/>
                        <a:buFontTx/>
                        <a:buNone/>
                        <a:tabLst/>
                      </a:pPr>
                      <a:r>
                        <a:rPr kumimoji="0" lang="en-US" sz="1400" b="1" i="0" u="none" strike="noStrike" cap="none" normalizeH="0" baseline="0" dirty="0" smtClean="0">
                          <a:ln>
                            <a:noFill/>
                          </a:ln>
                          <a:solidFill>
                            <a:schemeClr val="bg1"/>
                          </a:solidFill>
                          <a:effectLst/>
                          <a:latin typeface="Arial" charset="0"/>
                          <a:ea typeface="ＭＳ Ｐゴシック" pitchFamily="84" charset="-128"/>
                          <a:cs typeface="Arial" charset="0"/>
                        </a:rPr>
                        <a:t>$4,500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lvl1pPr marL="0" algn="l" defTabSz="914400" rtl="0" eaLnBrk="1" latinLnBrk="0" hangingPunct="1">
                        <a:defRPr sz="1800" kern="1200">
                          <a:solidFill>
                            <a:schemeClr val="tx1"/>
                          </a:solidFill>
                          <a:latin typeface="Arial"/>
                          <a:ea typeface="ＭＳ Ｐゴシック"/>
                          <a:cs typeface="ＭＳ Ｐゴシック"/>
                        </a:defRPr>
                      </a:lvl1pPr>
                      <a:lvl2pPr marL="457200" algn="l" defTabSz="914400" rtl="0" eaLnBrk="1" latinLnBrk="0" hangingPunct="1">
                        <a:defRPr sz="1800" kern="1200">
                          <a:solidFill>
                            <a:schemeClr val="tx1"/>
                          </a:solidFill>
                          <a:latin typeface="Arial"/>
                          <a:ea typeface="ＭＳ Ｐゴシック"/>
                          <a:cs typeface="ＭＳ Ｐゴシック"/>
                        </a:defRPr>
                      </a:lvl2pPr>
                      <a:lvl3pPr marL="914400" algn="l" defTabSz="914400" rtl="0" eaLnBrk="1" latinLnBrk="0" hangingPunct="1">
                        <a:defRPr sz="1800" kern="1200">
                          <a:solidFill>
                            <a:schemeClr val="tx1"/>
                          </a:solidFill>
                          <a:latin typeface="Arial"/>
                          <a:ea typeface="ＭＳ Ｐゴシック"/>
                          <a:cs typeface="ＭＳ Ｐゴシック"/>
                        </a:defRPr>
                      </a:lvl3pPr>
                      <a:lvl4pPr marL="1371600" algn="l" defTabSz="914400" rtl="0" eaLnBrk="1" latinLnBrk="0" hangingPunct="1">
                        <a:defRPr sz="1800" kern="1200">
                          <a:solidFill>
                            <a:schemeClr val="tx1"/>
                          </a:solidFill>
                          <a:latin typeface="Arial"/>
                          <a:ea typeface="ＭＳ Ｐゴシック"/>
                          <a:cs typeface="ＭＳ Ｐゴシック"/>
                        </a:defRPr>
                      </a:lvl4pPr>
                      <a:lvl5pPr marL="1828800" algn="l" defTabSz="914400" rtl="0" eaLnBrk="1" latinLnBrk="0" hangingPunct="1">
                        <a:defRPr sz="1800" kern="1200">
                          <a:solidFill>
                            <a:schemeClr val="tx1"/>
                          </a:solidFill>
                          <a:latin typeface="Arial"/>
                          <a:ea typeface="ＭＳ Ｐゴシック"/>
                          <a:cs typeface="ＭＳ Ｐゴシック"/>
                        </a:defRPr>
                      </a:lvl5pPr>
                      <a:lvl6pPr marL="2286000" algn="l" defTabSz="914400" rtl="0" eaLnBrk="1" latinLnBrk="0" hangingPunct="1">
                        <a:defRPr sz="1800" kern="1200">
                          <a:solidFill>
                            <a:schemeClr val="tx1"/>
                          </a:solidFill>
                          <a:latin typeface="Arial"/>
                          <a:ea typeface="ＭＳ Ｐゴシック"/>
                          <a:cs typeface="ＭＳ Ｐゴシック"/>
                        </a:defRPr>
                      </a:lvl6pPr>
                      <a:lvl7pPr marL="2743200" algn="l" defTabSz="914400" rtl="0" eaLnBrk="1" latinLnBrk="0" hangingPunct="1">
                        <a:defRPr sz="1800" kern="1200">
                          <a:solidFill>
                            <a:schemeClr val="tx1"/>
                          </a:solidFill>
                          <a:latin typeface="Arial"/>
                          <a:ea typeface="ＭＳ Ｐゴシック"/>
                          <a:cs typeface="ＭＳ Ｐゴシック"/>
                        </a:defRPr>
                      </a:lvl7pPr>
                      <a:lvl8pPr marL="3200400" algn="l" defTabSz="914400" rtl="0" eaLnBrk="1" latinLnBrk="0" hangingPunct="1">
                        <a:defRPr sz="1800" kern="1200">
                          <a:solidFill>
                            <a:schemeClr val="tx1"/>
                          </a:solidFill>
                          <a:latin typeface="Arial"/>
                          <a:ea typeface="ＭＳ Ｐゴシック"/>
                          <a:cs typeface="ＭＳ Ｐゴシック"/>
                        </a:defRPr>
                      </a:lvl8pPr>
                      <a:lvl9pPr marL="3657600" algn="l" defTabSz="914400" rtl="0" eaLnBrk="1" latinLnBrk="0" hangingPunct="1">
                        <a:defRPr sz="1800" kern="1200">
                          <a:solidFill>
                            <a:schemeClr val="tx1"/>
                          </a:solidFill>
                          <a:latin typeface="Arial"/>
                          <a:ea typeface="ＭＳ Ｐゴシック"/>
                          <a:cs typeface="ＭＳ Ｐゴシック"/>
                        </a:defRPr>
                      </a:lvl9pPr>
                    </a:lstStyle>
                    <a:p>
                      <a:pPr marL="0" marR="0" lvl="0" indent="0" algn="ctr" defTabSz="914400" rtl="0" eaLnBrk="0" fontAlgn="base" latinLnBrk="0" hangingPunct="0">
                        <a:lnSpc>
                          <a:spcPct val="100000"/>
                        </a:lnSpc>
                        <a:spcBef>
                          <a:spcPct val="0"/>
                        </a:spcBef>
                        <a:spcAft>
                          <a:spcPct val="0"/>
                        </a:spcAft>
                        <a:buClr>
                          <a:srgbClr val="56BD25"/>
                        </a:buClr>
                        <a:buSzTx/>
                        <a:buFontTx/>
                        <a:buNone/>
                        <a:tabLst/>
                      </a:pPr>
                      <a:r>
                        <a:rPr kumimoji="0" lang="en-US" sz="1400" b="1" i="0" u="none" strike="noStrike" cap="none" normalizeH="0" baseline="0" dirty="0" smtClean="0">
                          <a:ln>
                            <a:noFill/>
                          </a:ln>
                          <a:solidFill>
                            <a:schemeClr val="bg1"/>
                          </a:solidFill>
                          <a:effectLst/>
                          <a:latin typeface="Arial" charset="0"/>
                          <a:ea typeface="ＭＳ Ｐゴシック" pitchFamily="84" charset="-128"/>
                          <a:cs typeface="Arial" charset="0"/>
                        </a:rPr>
                        <a:t>$2,000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r>
              <a:tr h="515938">
                <a:tc>
                  <a:txBody>
                    <a:bodyPr/>
                    <a:lstStyle>
                      <a:lvl1pPr marL="0" algn="l" defTabSz="914400" rtl="0" eaLnBrk="1" latinLnBrk="0" hangingPunct="1">
                        <a:defRPr sz="1800" kern="1200">
                          <a:solidFill>
                            <a:schemeClr val="tx1"/>
                          </a:solidFill>
                          <a:latin typeface="Arial"/>
                          <a:ea typeface="ＭＳ Ｐゴシック"/>
                          <a:cs typeface="ＭＳ Ｐゴシック"/>
                        </a:defRPr>
                      </a:lvl1pPr>
                      <a:lvl2pPr marL="457200" algn="l" defTabSz="914400" rtl="0" eaLnBrk="1" latinLnBrk="0" hangingPunct="1">
                        <a:defRPr sz="1800" kern="1200">
                          <a:solidFill>
                            <a:schemeClr val="tx1"/>
                          </a:solidFill>
                          <a:latin typeface="Arial"/>
                          <a:ea typeface="ＭＳ Ｐゴシック"/>
                          <a:cs typeface="ＭＳ Ｐゴシック"/>
                        </a:defRPr>
                      </a:lvl2pPr>
                      <a:lvl3pPr marL="914400" algn="l" defTabSz="914400" rtl="0" eaLnBrk="1" latinLnBrk="0" hangingPunct="1">
                        <a:defRPr sz="1800" kern="1200">
                          <a:solidFill>
                            <a:schemeClr val="tx1"/>
                          </a:solidFill>
                          <a:latin typeface="Arial"/>
                          <a:ea typeface="ＭＳ Ｐゴシック"/>
                          <a:cs typeface="ＭＳ Ｐゴシック"/>
                        </a:defRPr>
                      </a:lvl3pPr>
                      <a:lvl4pPr marL="1371600" algn="l" defTabSz="914400" rtl="0" eaLnBrk="1" latinLnBrk="0" hangingPunct="1">
                        <a:defRPr sz="1800" kern="1200">
                          <a:solidFill>
                            <a:schemeClr val="tx1"/>
                          </a:solidFill>
                          <a:latin typeface="Arial"/>
                          <a:ea typeface="ＭＳ Ｐゴシック"/>
                          <a:cs typeface="ＭＳ Ｐゴシック"/>
                        </a:defRPr>
                      </a:lvl4pPr>
                      <a:lvl5pPr marL="1828800" algn="l" defTabSz="914400" rtl="0" eaLnBrk="1" latinLnBrk="0" hangingPunct="1">
                        <a:defRPr sz="1800" kern="1200">
                          <a:solidFill>
                            <a:schemeClr val="tx1"/>
                          </a:solidFill>
                          <a:latin typeface="Arial"/>
                          <a:ea typeface="ＭＳ Ｐゴシック"/>
                          <a:cs typeface="ＭＳ Ｐゴシック"/>
                        </a:defRPr>
                      </a:lvl5pPr>
                      <a:lvl6pPr marL="2286000" algn="l" defTabSz="914400" rtl="0" eaLnBrk="1" latinLnBrk="0" hangingPunct="1">
                        <a:defRPr sz="1800" kern="1200">
                          <a:solidFill>
                            <a:schemeClr val="tx1"/>
                          </a:solidFill>
                          <a:latin typeface="Arial"/>
                          <a:ea typeface="ＭＳ Ｐゴシック"/>
                          <a:cs typeface="ＭＳ Ｐゴシック"/>
                        </a:defRPr>
                      </a:lvl6pPr>
                      <a:lvl7pPr marL="2743200" algn="l" defTabSz="914400" rtl="0" eaLnBrk="1" latinLnBrk="0" hangingPunct="1">
                        <a:defRPr sz="1800" kern="1200">
                          <a:solidFill>
                            <a:schemeClr val="tx1"/>
                          </a:solidFill>
                          <a:latin typeface="Arial"/>
                          <a:ea typeface="ＭＳ Ｐゴシック"/>
                          <a:cs typeface="ＭＳ Ｐゴシック"/>
                        </a:defRPr>
                      </a:lvl7pPr>
                      <a:lvl8pPr marL="3200400" algn="l" defTabSz="914400" rtl="0" eaLnBrk="1" latinLnBrk="0" hangingPunct="1">
                        <a:defRPr sz="1800" kern="1200">
                          <a:solidFill>
                            <a:schemeClr val="tx1"/>
                          </a:solidFill>
                          <a:latin typeface="Arial"/>
                          <a:ea typeface="ＭＳ Ｐゴシック"/>
                          <a:cs typeface="ＭＳ Ｐゴシック"/>
                        </a:defRPr>
                      </a:lvl8pPr>
                      <a:lvl9pPr marL="3657600" algn="l" defTabSz="914400" rtl="0" eaLnBrk="1" latinLnBrk="0" hangingPunct="1">
                        <a:defRPr sz="1800" kern="1200">
                          <a:solidFill>
                            <a:schemeClr val="tx1"/>
                          </a:solidFill>
                          <a:latin typeface="Arial"/>
                          <a:ea typeface="ＭＳ Ｐゴシック"/>
                          <a:cs typeface="ＭＳ Ｐゴシック"/>
                        </a:defRPr>
                      </a:lvl9pPr>
                    </a:lstStyle>
                    <a:p>
                      <a:pPr marL="0" marR="0" lvl="0" indent="0" algn="l" defTabSz="914400" rtl="0" eaLnBrk="0" fontAlgn="base" latinLnBrk="0" hangingPunct="0">
                        <a:lnSpc>
                          <a:spcPct val="100000"/>
                        </a:lnSpc>
                        <a:spcBef>
                          <a:spcPct val="0"/>
                        </a:spcBef>
                        <a:spcAft>
                          <a:spcPct val="0"/>
                        </a:spcAft>
                        <a:buClr>
                          <a:srgbClr val="56BD25"/>
                        </a:buClr>
                        <a:buSzTx/>
                        <a:buFontTx/>
                        <a:buNone/>
                        <a:tabLst/>
                      </a:pPr>
                      <a:r>
                        <a:rPr kumimoji="0" lang="en-US" sz="1400" b="1" i="0" u="none" strike="noStrike" cap="none" normalizeH="0" baseline="0" smtClean="0">
                          <a:ln>
                            <a:noFill/>
                          </a:ln>
                          <a:solidFill>
                            <a:schemeClr val="bg1"/>
                          </a:solidFill>
                          <a:effectLst/>
                          <a:latin typeface="Arial" charset="0"/>
                          <a:ea typeface="ＭＳ Ｐゴシック" pitchFamily="84" charset="-128"/>
                          <a:cs typeface="Arial" charset="0"/>
                        </a:rPr>
                        <a:t>     Juniors, Seniors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lvl1pPr marL="0" algn="l" defTabSz="914400" rtl="0" eaLnBrk="1" latinLnBrk="0" hangingPunct="1">
                        <a:defRPr sz="1800" kern="1200">
                          <a:solidFill>
                            <a:schemeClr val="tx1"/>
                          </a:solidFill>
                          <a:latin typeface="Arial"/>
                          <a:ea typeface="ＭＳ Ｐゴシック"/>
                          <a:cs typeface="ＭＳ Ｐゴシック"/>
                        </a:defRPr>
                      </a:lvl1pPr>
                      <a:lvl2pPr marL="457200" algn="l" defTabSz="914400" rtl="0" eaLnBrk="1" latinLnBrk="0" hangingPunct="1">
                        <a:defRPr sz="1800" kern="1200">
                          <a:solidFill>
                            <a:schemeClr val="tx1"/>
                          </a:solidFill>
                          <a:latin typeface="Arial"/>
                          <a:ea typeface="ＭＳ Ｐゴシック"/>
                          <a:cs typeface="ＭＳ Ｐゴシック"/>
                        </a:defRPr>
                      </a:lvl2pPr>
                      <a:lvl3pPr marL="914400" algn="l" defTabSz="914400" rtl="0" eaLnBrk="1" latinLnBrk="0" hangingPunct="1">
                        <a:defRPr sz="1800" kern="1200">
                          <a:solidFill>
                            <a:schemeClr val="tx1"/>
                          </a:solidFill>
                          <a:latin typeface="Arial"/>
                          <a:ea typeface="ＭＳ Ｐゴシック"/>
                          <a:cs typeface="ＭＳ Ｐゴシック"/>
                        </a:defRPr>
                      </a:lvl3pPr>
                      <a:lvl4pPr marL="1371600" algn="l" defTabSz="914400" rtl="0" eaLnBrk="1" latinLnBrk="0" hangingPunct="1">
                        <a:defRPr sz="1800" kern="1200">
                          <a:solidFill>
                            <a:schemeClr val="tx1"/>
                          </a:solidFill>
                          <a:latin typeface="Arial"/>
                          <a:ea typeface="ＭＳ Ｐゴシック"/>
                          <a:cs typeface="ＭＳ Ｐゴシック"/>
                        </a:defRPr>
                      </a:lvl4pPr>
                      <a:lvl5pPr marL="1828800" algn="l" defTabSz="914400" rtl="0" eaLnBrk="1" latinLnBrk="0" hangingPunct="1">
                        <a:defRPr sz="1800" kern="1200">
                          <a:solidFill>
                            <a:schemeClr val="tx1"/>
                          </a:solidFill>
                          <a:latin typeface="Arial"/>
                          <a:ea typeface="ＭＳ Ｐゴシック"/>
                          <a:cs typeface="ＭＳ Ｐゴシック"/>
                        </a:defRPr>
                      </a:lvl5pPr>
                      <a:lvl6pPr marL="2286000" algn="l" defTabSz="914400" rtl="0" eaLnBrk="1" latinLnBrk="0" hangingPunct="1">
                        <a:defRPr sz="1800" kern="1200">
                          <a:solidFill>
                            <a:schemeClr val="tx1"/>
                          </a:solidFill>
                          <a:latin typeface="Arial"/>
                          <a:ea typeface="ＭＳ Ｐゴシック"/>
                          <a:cs typeface="ＭＳ Ｐゴシック"/>
                        </a:defRPr>
                      </a:lvl6pPr>
                      <a:lvl7pPr marL="2743200" algn="l" defTabSz="914400" rtl="0" eaLnBrk="1" latinLnBrk="0" hangingPunct="1">
                        <a:defRPr sz="1800" kern="1200">
                          <a:solidFill>
                            <a:schemeClr val="tx1"/>
                          </a:solidFill>
                          <a:latin typeface="Arial"/>
                          <a:ea typeface="ＭＳ Ｐゴシック"/>
                          <a:cs typeface="ＭＳ Ｐゴシック"/>
                        </a:defRPr>
                      </a:lvl7pPr>
                      <a:lvl8pPr marL="3200400" algn="l" defTabSz="914400" rtl="0" eaLnBrk="1" latinLnBrk="0" hangingPunct="1">
                        <a:defRPr sz="1800" kern="1200">
                          <a:solidFill>
                            <a:schemeClr val="tx1"/>
                          </a:solidFill>
                          <a:latin typeface="Arial"/>
                          <a:ea typeface="ＭＳ Ｐゴシック"/>
                          <a:cs typeface="ＭＳ Ｐゴシック"/>
                        </a:defRPr>
                      </a:lvl8pPr>
                      <a:lvl9pPr marL="3657600" algn="l" defTabSz="914400" rtl="0" eaLnBrk="1" latinLnBrk="0" hangingPunct="1">
                        <a:defRPr sz="1800" kern="1200">
                          <a:solidFill>
                            <a:schemeClr val="tx1"/>
                          </a:solidFill>
                          <a:latin typeface="Arial"/>
                          <a:ea typeface="ＭＳ Ｐゴシック"/>
                          <a:cs typeface="ＭＳ Ｐゴシック"/>
                        </a:defRPr>
                      </a:lvl9pPr>
                    </a:lstStyle>
                    <a:p>
                      <a:pPr marL="0" marR="0" lvl="0" indent="0" algn="ctr" defTabSz="914400" rtl="0" eaLnBrk="0" fontAlgn="base" latinLnBrk="0" hangingPunct="0">
                        <a:lnSpc>
                          <a:spcPct val="100000"/>
                        </a:lnSpc>
                        <a:spcBef>
                          <a:spcPct val="0"/>
                        </a:spcBef>
                        <a:spcAft>
                          <a:spcPct val="0"/>
                        </a:spcAft>
                        <a:buClr>
                          <a:srgbClr val="56BD25"/>
                        </a:buClr>
                        <a:buSzTx/>
                        <a:buFontTx/>
                        <a:buNone/>
                        <a:tabLst/>
                      </a:pPr>
                      <a:r>
                        <a:rPr kumimoji="0" lang="en-US" sz="1400" b="1" i="0" u="none" strike="noStrike" cap="none" normalizeH="0" baseline="0" dirty="0" smtClean="0">
                          <a:ln>
                            <a:noFill/>
                          </a:ln>
                          <a:solidFill>
                            <a:schemeClr val="bg1"/>
                          </a:solidFill>
                          <a:effectLst/>
                          <a:latin typeface="Arial" charset="0"/>
                          <a:ea typeface="ＭＳ Ｐゴシック" pitchFamily="84" charset="-128"/>
                          <a:cs typeface="Arial" charset="0"/>
                        </a:rPr>
                        <a:t>$5,500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lvl1pPr marL="0" algn="l" defTabSz="914400" rtl="0" eaLnBrk="1" latinLnBrk="0" hangingPunct="1">
                        <a:defRPr sz="1800" kern="1200">
                          <a:solidFill>
                            <a:schemeClr val="tx1"/>
                          </a:solidFill>
                          <a:latin typeface="Arial"/>
                          <a:ea typeface="ＭＳ Ｐゴシック"/>
                          <a:cs typeface="ＭＳ Ｐゴシック"/>
                        </a:defRPr>
                      </a:lvl1pPr>
                      <a:lvl2pPr marL="457200" algn="l" defTabSz="914400" rtl="0" eaLnBrk="1" latinLnBrk="0" hangingPunct="1">
                        <a:defRPr sz="1800" kern="1200">
                          <a:solidFill>
                            <a:schemeClr val="tx1"/>
                          </a:solidFill>
                          <a:latin typeface="Arial"/>
                          <a:ea typeface="ＭＳ Ｐゴシック"/>
                          <a:cs typeface="ＭＳ Ｐゴシック"/>
                        </a:defRPr>
                      </a:lvl2pPr>
                      <a:lvl3pPr marL="914400" algn="l" defTabSz="914400" rtl="0" eaLnBrk="1" latinLnBrk="0" hangingPunct="1">
                        <a:defRPr sz="1800" kern="1200">
                          <a:solidFill>
                            <a:schemeClr val="tx1"/>
                          </a:solidFill>
                          <a:latin typeface="Arial"/>
                          <a:ea typeface="ＭＳ Ｐゴシック"/>
                          <a:cs typeface="ＭＳ Ｐゴシック"/>
                        </a:defRPr>
                      </a:lvl3pPr>
                      <a:lvl4pPr marL="1371600" algn="l" defTabSz="914400" rtl="0" eaLnBrk="1" latinLnBrk="0" hangingPunct="1">
                        <a:defRPr sz="1800" kern="1200">
                          <a:solidFill>
                            <a:schemeClr val="tx1"/>
                          </a:solidFill>
                          <a:latin typeface="Arial"/>
                          <a:ea typeface="ＭＳ Ｐゴシック"/>
                          <a:cs typeface="ＭＳ Ｐゴシック"/>
                        </a:defRPr>
                      </a:lvl4pPr>
                      <a:lvl5pPr marL="1828800" algn="l" defTabSz="914400" rtl="0" eaLnBrk="1" latinLnBrk="0" hangingPunct="1">
                        <a:defRPr sz="1800" kern="1200">
                          <a:solidFill>
                            <a:schemeClr val="tx1"/>
                          </a:solidFill>
                          <a:latin typeface="Arial"/>
                          <a:ea typeface="ＭＳ Ｐゴシック"/>
                          <a:cs typeface="ＭＳ Ｐゴシック"/>
                        </a:defRPr>
                      </a:lvl5pPr>
                      <a:lvl6pPr marL="2286000" algn="l" defTabSz="914400" rtl="0" eaLnBrk="1" latinLnBrk="0" hangingPunct="1">
                        <a:defRPr sz="1800" kern="1200">
                          <a:solidFill>
                            <a:schemeClr val="tx1"/>
                          </a:solidFill>
                          <a:latin typeface="Arial"/>
                          <a:ea typeface="ＭＳ Ｐゴシック"/>
                          <a:cs typeface="ＭＳ Ｐゴシック"/>
                        </a:defRPr>
                      </a:lvl6pPr>
                      <a:lvl7pPr marL="2743200" algn="l" defTabSz="914400" rtl="0" eaLnBrk="1" latinLnBrk="0" hangingPunct="1">
                        <a:defRPr sz="1800" kern="1200">
                          <a:solidFill>
                            <a:schemeClr val="tx1"/>
                          </a:solidFill>
                          <a:latin typeface="Arial"/>
                          <a:ea typeface="ＭＳ Ｐゴシック"/>
                          <a:cs typeface="ＭＳ Ｐゴシック"/>
                        </a:defRPr>
                      </a:lvl7pPr>
                      <a:lvl8pPr marL="3200400" algn="l" defTabSz="914400" rtl="0" eaLnBrk="1" latinLnBrk="0" hangingPunct="1">
                        <a:defRPr sz="1800" kern="1200">
                          <a:solidFill>
                            <a:schemeClr val="tx1"/>
                          </a:solidFill>
                          <a:latin typeface="Arial"/>
                          <a:ea typeface="ＭＳ Ｐゴシック"/>
                          <a:cs typeface="ＭＳ Ｐゴシック"/>
                        </a:defRPr>
                      </a:lvl8pPr>
                      <a:lvl9pPr marL="3657600" algn="l" defTabSz="914400" rtl="0" eaLnBrk="1" latinLnBrk="0" hangingPunct="1">
                        <a:defRPr sz="1800" kern="1200">
                          <a:solidFill>
                            <a:schemeClr val="tx1"/>
                          </a:solidFill>
                          <a:latin typeface="Arial"/>
                          <a:ea typeface="ＭＳ Ｐゴシック"/>
                          <a:cs typeface="ＭＳ Ｐゴシック"/>
                        </a:defRPr>
                      </a:lvl9pPr>
                    </a:lstStyle>
                    <a:p>
                      <a:pPr marL="0" marR="0" lvl="0" indent="0" algn="ctr" defTabSz="914400" rtl="0" eaLnBrk="0" fontAlgn="base" latinLnBrk="0" hangingPunct="0">
                        <a:lnSpc>
                          <a:spcPct val="100000"/>
                        </a:lnSpc>
                        <a:spcBef>
                          <a:spcPct val="0"/>
                        </a:spcBef>
                        <a:spcAft>
                          <a:spcPct val="0"/>
                        </a:spcAft>
                        <a:buClr>
                          <a:srgbClr val="56BD25"/>
                        </a:buClr>
                        <a:buSzTx/>
                        <a:buFontTx/>
                        <a:buNone/>
                        <a:tabLst/>
                      </a:pPr>
                      <a:r>
                        <a:rPr kumimoji="0" lang="en-US" sz="1400" b="1" i="0" u="none" strike="noStrike" cap="none" normalizeH="0" baseline="0" dirty="0" smtClean="0">
                          <a:ln>
                            <a:noFill/>
                          </a:ln>
                          <a:solidFill>
                            <a:schemeClr val="bg1"/>
                          </a:solidFill>
                          <a:effectLst/>
                          <a:latin typeface="Arial" charset="0"/>
                          <a:ea typeface="ＭＳ Ｐゴシック" pitchFamily="84" charset="-128"/>
                          <a:cs typeface="Arial" charset="0"/>
                        </a:rPr>
                        <a:t>$2,000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r>
              <a:tr h="514350">
                <a:tc>
                  <a:txBody>
                    <a:bodyPr/>
                    <a:lstStyle>
                      <a:lvl1pPr marL="0" algn="l" defTabSz="914400" rtl="0" eaLnBrk="1" latinLnBrk="0" hangingPunct="1">
                        <a:defRPr sz="1800" kern="1200">
                          <a:solidFill>
                            <a:schemeClr val="tx1"/>
                          </a:solidFill>
                          <a:latin typeface="Arial"/>
                          <a:ea typeface="ＭＳ Ｐゴシック"/>
                          <a:cs typeface="ＭＳ Ｐゴシック"/>
                        </a:defRPr>
                      </a:lvl1pPr>
                      <a:lvl2pPr marL="457200" algn="l" defTabSz="914400" rtl="0" eaLnBrk="1" latinLnBrk="0" hangingPunct="1">
                        <a:defRPr sz="1800" kern="1200">
                          <a:solidFill>
                            <a:schemeClr val="tx1"/>
                          </a:solidFill>
                          <a:latin typeface="Arial"/>
                          <a:ea typeface="ＭＳ Ｐゴシック"/>
                          <a:cs typeface="ＭＳ Ｐゴシック"/>
                        </a:defRPr>
                      </a:lvl2pPr>
                      <a:lvl3pPr marL="914400" algn="l" defTabSz="914400" rtl="0" eaLnBrk="1" latinLnBrk="0" hangingPunct="1">
                        <a:defRPr sz="1800" kern="1200">
                          <a:solidFill>
                            <a:schemeClr val="tx1"/>
                          </a:solidFill>
                          <a:latin typeface="Arial"/>
                          <a:ea typeface="ＭＳ Ｐゴシック"/>
                          <a:cs typeface="ＭＳ Ｐゴシック"/>
                        </a:defRPr>
                      </a:lvl3pPr>
                      <a:lvl4pPr marL="1371600" algn="l" defTabSz="914400" rtl="0" eaLnBrk="1" latinLnBrk="0" hangingPunct="1">
                        <a:defRPr sz="1800" kern="1200">
                          <a:solidFill>
                            <a:schemeClr val="tx1"/>
                          </a:solidFill>
                          <a:latin typeface="Arial"/>
                          <a:ea typeface="ＭＳ Ｐゴシック"/>
                          <a:cs typeface="ＭＳ Ｐゴシック"/>
                        </a:defRPr>
                      </a:lvl4pPr>
                      <a:lvl5pPr marL="1828800" algn="l" defTabSz="914400" rtl="0" eaLnBrk="1" latinLnBrk="0" hangingPunct="1">
                        <a:defRPr sz="1800" kern="1200">
                          <a:solidFill>
                            <a:schemeClr val="tx1"/>
                          </a:solidFill>
                          <a:latin typeface="Arial"/>
                          <a:ea typeface="ＭＳ Ｐゴシック"/>
                          <a:cs typeface="ＭＳ Ｐゴシック"/>
                        </a:defRPr>
                      </a:lvl5pPr>
                      <a:lvl6pPr marL="2286000" algn="l" defTabSz="914400" rtl="0" eaLnBrk="1" latinLnBrk="0" hangingPunct="1">
                        <a:defRPr sz="1800" kern="1200">
                          <a:solidFill>
                            <a:schemeClr val="tx1"/>
                          </a:solidFill>
                          <a:latin typeface="Arial"/>
                          <a:ea typeface="ＭＳ Ｐゴシック"/>
                          <a:cs typeface="ＭＳ Ｐゴシック"/>
                        </a:defRPr>
                      </a:lvl6pPr>
                      <a:lvl7pPr marL="2743200" algn="l" defTabSz="914400" rtl="0" eaLnBrk="1" latinLnBrk="0" hangingPunct="1">
                        <a:defRPr sz="1800" kern="1200">
                          <a:solidFill>
                            <a:schemeClr val="tx1"/>
                          </a:solidFill>
                          <a:latin typeface="Arial"/>
                          <a:ea typeface="ＭＳ Ｐゴシック"/>
                          <a:cs typeface="ＭＳ Ｐゴシック"/>
                        </a:defRPr>
                      </a:lvl7pPr>
                      <a:lvl8pPr marL="3200400" algn="l" defTabSz="914400" rtl="0" eaLnBrk="1" latinLnBrk="0" hangingPunct="1">
                        <a:defRPr sz="1800" kern="1200">
                          <a:solidFill>
                            <a:schemeClr val="tx1"/>
                          </a:solidFill>
                          <a:latin typeface="Arial"/>
                          <a:ea typeface="ＭＳ Ｐゴシック"/>
                          <a:cs typeface="ＭＳ Ｐゴシック"/>
                        </a:defRPr>
                      </a:lvl8pPr>
                      <a:lvl9pPr marL="3657600" algn="l" defTabSz="914400" rtl="0" eaLnBrk="1" latinLnBrk="0" hangingPunct="1">
                        <a:defRPr sz="1800" kern="1200">
                          <a:solidFill>
                            <a:schemeClr val="tx1"/>
                          </a:solidFill>
                          <a:latin typeface="Arial"/>
                          <a:ea typeface="ＭＳ Ｐゴシック"/>
                          <a:cs typeface="ＭＳ Ｐゴシック"/>
                        </a:defRPr>
                      </a:lvl9pPr>
                    </a:lstStyle>
                    <a:p>
                      <a:pPr marL="0" marR="0" lvl="0" indent="0" algn="just" defTabSz="914400" rtl="0" eaLnBrk="0" fontAlgn="base" latinLnBrk="0" hangingPunct="0">
                        <a:lnSpc>
                          <a:spcPct val="100000"/>
                        </a:lnSpc>
                        <a:spcBef>
                          <a:spcPct val="0"/>
                        </a:spcBef>
                        <a:spcAft>
                          <a:spcPct val="0"/>
                        </a:spcAft>
                        <a:buClr>
                          <a:srgbClr val="56BD25"/>
                        </a:buClr>
                        <a:buSzTx/>
                        <a:buFontTx/>
                        <a:buNone/>
                        <a:tabLst/>
                      </a:pPr>
                      <a:r>
                        <a:rPr kumimoji="0" lang="en-US" sz="1400" b="1" i="0" u="none" strike="noStrike" cap="none" normalizeH="0" baseline="0" smtClean="0">
                          <a:ln>
                            <a:noFill/>
                          </a:ln>
                          <a:solidFill>
                            <a:schemeClr val="bg1"/>
                          </a:solidFill>
                          <a:effectLst/>
                          <a:latin typeface="Arial" charset="0"/>
                          <a:ea typeface="ＭＳ Ｐゴシック" pitchFamily="84" charset="-128"/>
                          <a:cs typeface="Arial" charset="0"/>
                        </a:rPr>
                        <a:t>     Graduate or Professional</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lvl1pPr marL="0" algn="l" defTabSz="914400" rtl="0" eaLnBrk="1" latinLnBrk="0" hangingPunct="1">
                        <a:defRPr sz="1800" kern="1200">
                          <a:solidFill>
                            <a:schemeClr val="tx1"/>
                          </a:solidFill>
                          <a:latin typeface="Arial"/>
                          <a:ea typeface="ＭＳ Ｐゴシック"/>
                          <a:cs typeface="ＭＳ Ｐゴシック"/>
                        </a:defRPr>
                      </a:lvl1pPr>
                      <a:lvl2pPr marL="457200" algn="l" defTabSz="914400" rtl="0" eaLnBrk="1" latinLnBrk="0" hangingPunct="1">
                        <a:defRPr sz="1800" kern="1200">
                          <a:solidFill>
                            <a:schemeClr val="tx1"/>
                          </a:solidFill>
                          <a:latin typeface="Arial"/>
                          <a:ea typeface="ＭＳ Ｐゴシック"/>
                          <a:cs typeface="ＭＳ Ｐゴシック"/>
                        </a:defRPr>
                      </a:lvl2pPr>
                      <a:lvl3pPr marL="914400" algn="l" defTabSz="914400" rtl="0" eaLnBrk="1" latinLnBrk="0" hangingPunct="1">
                        <a:defRPr sz="1800" kern="1200">
                          <a:solidFill>
                            <a:schemeClr val="tx1"/>
                          </a:solidFill>
                          <a:latin typeface="Arial"/>
                          <a:ea typeface="ＭＳ Ｐゴシック"/>
                          <a:cs typeface="ＭＳ Ｐゴシック"/>
                        </a:defRPr>
                      </a:lvl3pPr>
                      <a:lvl4pPr marL="1371600" algn="l" defTabSz="914400" rtl="0" eaLnBrk="1" latinLnBrk="0" hangingPunct="1">
                        <a:defRPr sz="1800" kern="1200">
                          <a:solidFill>
                            <a:schemeClr val="tx1"/>
                          </a:solidFill>
                          <a:latin typeface="Arial"/>
                          <a:ea typeface="ＭＳ Ｐゴシック"/>
                          <a:cs typeface="ＭＳ Ｐゴシック"/>
                        </a:defRPr>
                      </a:lvl4pPr>
                      <a:lvl5pPr marL="1828800" algn="l" defTabSz="914400" rtl="0" eaLnBrk="1" latinLnBrk="0" hangingPunct="1">
                        <a:defRPr sz="1800" kern="1200">
                          <a:solidFill>
                            <a:schemeClr val="tx1"/>
                          </a:solidFill>
                          <a:latin typeface="Arial"/>
                          <a:ea typeface="ＭＳ Ｐゴシック"/>
                          <a:cs typeface="ＭＳ Ｐゴシック"/>
                        </a:defRPr>
                      </a:lvl5pPr>
                      <a:lvl6pPr marL="2286000" algn="l" defTabSz="914400" rtl="0" eaLnBrk="1" latinLnBrk="0" hangingPunct="1">
                        <a:defRPr sz="1800" kern="1200">
                          <a:solidFill>
                            <a:schemeClr val="tx1"/>
                          </a:solidFill>
                          <a:latin typeface="Arial"/>
                          <a:ea typeface="ＭＳ Ｐゴシック"/>
                          <a:cs typeface="ＭＳ Ｐゴシック"/>
                        </a:defRPr>
                      </a:lvl6pPr>
                      <a:lvl7pPr marL="2743200" algn="l" defTabSz="914400" rtl="0" eaLnBrk="1" latinLnBrk="0" hangingPunct="1">
                        <a:defRPr sz="1800" kern="1200">
                          <a:solidFill>
                            <a:schemeClr val="tx1"/>
                          </a:solidFill>
                          <a:latin typeface="Arial"/>
                          <a:ea typeface="ＭＳ Ｐゴシック"/>
                          <a:cs typeface="ＭＳ Ｐゴシック"/>
                        </a:defRPr>
                      </a:lvl7pPr>
                      <a:lvl8pPr marL="3200400" algn="l" defTabSz="914400" rtl="0" eaLnBrk="1" latinLnBrk="0" hangingPunct="1">
                        <a:defRPr sz="1800" kern="1200">
                          <a:solidFill>
                            <a:schemeClr val="tx1"/>
                          </a:solidFill>
                          <a:latin typeface="Arial"/>
                          <a:ea typeface="ＭＳ Ｐゴシック"/>
                          <a:cs typeface="ＭＳ Ｐゴシック"/>
                        </a:defRPr>
                      </a:lvl8pPr>
                      <a:lvl9pPr marL="3657600" algn="l" defTabSz="914400" rtl="0" eaLnBrk="1" latinLnBrk="0" hangingPunct="1">
                        <a:defRPr sz="1800" kern="1200">
                          <a:solidFill>
                            <a:schemeClr val="tx1"/>
                          </a:solidFill>
                          <a:latin typeface="Arial"/>
                          <a:ea typeface="ＭＳ Ｐゴシック"/>
                          <a:cs typeface="ＭＳ Ｐゴシック"/>
                        </a:defRPr>
                      </a:lvl9pPr>
                    </a:lstStyle>
                    <a:p>
                      <a:pPr marL="0" marR="0" lvl="0" indent="0" algn="ctr" defTabSz="914400" rtl="0" eaLnBrk="0" fontAlgn="base" latinLnBrk="0" hangingPunct="0">
                        <a:lnSpc>
                          <a:spcPct val="100000"/>
                        </a:lnSpc>
                        <a:spcBef>
                          <a:spcPct val="0"/>
                        </a:spcBef>
                        <a:spcAft>
                          <a:spcPct val="0"/>
                        </a:spcAft>
                        <a:buClr>
                          <a:srgbClr val="56BD25"/>
                        </a:buClr>
                        <a:buSzTx/>
                        <a:buFontTx/>
                        <a:buNone/>
                        <a:tabLst/>
                      </a:pPr>
                      <a:r>
                        <a:rPr kumimoji="0" lang="en-US" sz="1400" b="1" i="0" u="none" strike="noStrike" cap="none" normalizeH="0" baseline="0" dirty="0" smtClean="0">
                          <a:ln>
                            <a:noFill/>
                          </a:ln>
                          <a:solidFill>
                            <a:schemeClr val="bg1"/>
                          </a:solidFill>
                          <a:effectLst/>
                          <a:latin typeface="Arial" charset="0"/>
                          <a:ea typeface="ＭＳ Ｐゴシック" pitchFamily="84" charset="-128"/>
                          <a:cs typeface="Arial" charset="0"/>
                        </a:rPr>
                        <a:t>$8,500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lvl1pPr marL="0" algn="l" defTabSz="914400" rtl="0" eaLnBrk="1" latinLnBrk="0" hangingPunct="1">
                        <a:defRPr sz="1800" kern="1200">
                          <a:solidFill>
                            <a:schemeClr val="tx1"/>
                          </a:solidFill>
                          <a:latin typeface="Arial"/>
                          <a:ea typeface="ＭＳ Ｐゴシック"/>
                          <a:cs typeface="ＭＳ Ｐゴシック"/>
                        </a:defRPr>
                      </a:lvl1pPr>
                      <a:lvl2pPr marL="457200" algn="l" defTabSz="914400" rtl="0" eaLnBrk="1" latinLnBrk="0" hangingPunct="1">
                        <a:defRPr sz="1800" kern="1200">
                          <a:solidFill>
                            <a:schemeClr val="tx1"/>
                          </a:solidFill>
                          <a:latin typeface="Arial"/>
                          <a:ea typeface="ＭＳ Ｐゴシック"/>
                          <a:cs typeface="ＭＳ Ｐゴシック"/>
                        </a:defRPr>
                      </a:lvl2pPr>
                      <a:lvl3pPr marL="914400" algn="l" defTabSz="914400" rtl="0" eaLnBrk="1" latinLnBrk="0" hangingPunct="1">
                        <a:defRPr sz="1800" kern="1200">
                          <a:solidFill>
                            <a:schemeClr val="tx1"/>
                          </a:solidFill>
                          <a:latin typeface="Arial"/>
                          <a:ea typeface="ＭＳ Ｐゴシック"/>
                          <a:cs typeface="ＭＳ Ｐゴシック"/>
                        </a:defRPr>
                      </a:lvl3pPr>
                      <a:lvl4pPr marL="1371600" algn="l" defTabSz="914400" rtl="0" eaLnBrk="1" latinLnBrk="0" hangingPunct="1">
                        <a:defRPr sz="1800" kern="1200">
                          <a:solidFill>
                            <a:schemeClr val="tx1"/>
                          </a:solidFill>
                          <a:latin typeface="Arial"/>
                          <a:ea typeface="ＭＳ Ｐゴシック"/>
                          <a:cs typeface="ＭＳ Ｐゴシック"/>
                        </a:defRPr>
                      </a:lvl4pPr>
                      <a:lvl5pPr marL="1828800" algn="l" defTabSz="914400" rtl="0" eaLnBrk="1" latinLnBrk="0" hangingPunct="1">
                        <a:defRPr sz="1800" kern="1200">
                          <a:solidFill>
                            <a:schemeClr val="tx1"/>
                          </a:solidFill>
                          <a:latin typeface="Arial"/>
                          <a:ea typeface="ＭＳ Ｐゴシック"/>
                          <a:cs typeface="ＭＳ Ｐゴシック"/>
                        </a:defRPr>
                      </a:lvl5pPr>
                      <a:lvl6pPr marL="2286000" algn="l" defTabSz="914400" rtl="0" eaLnBrk="1" latinLnBrk="0" hangingPunct="1">
                        <a:defRPr sz="1800" kern="1200">
                          <a:solidFill>
                            <a:schemeClr val="tx1"/>
                          </a:solidFill>
                          <a:latin typeface="Arial"/>
                          <a:ea typeface="ＭＳ Ｐゴシック"/>
                          <a:cs typeface="ＭＳ Ｐゴシック"/>
                        </a:defRPr>
                      </a:lvl6pPr>
                      <a:lvl7pPr marL="2743200" algn="l" defTabSz="914400" rtl="0" eaLnBrk="1" latinLnBrk="0" hangingPunct="1">
                        <a:defRPr sz="1800" kern="1200">
                          <a:solidFill>
                            <a:schemeClr val="tx1"/>
                          </a:solidFill>
                          <a:latin typeface="Arial"/>
                          <a:ea typeface="ＭＳ Ｐゴシック"/>
                          <a:cs typeface="ＭＳ Ｐゴシック"/>
                        </a:defRPr>
                      </a:lvl7pPr>
                      <a:lvl8pPr marL="3200400" algn="l" defTabSz="914400" rtl="0" eaLnBrk="1" latinLnBrk="0" hangingPunct="1">
                        <a:defRPr sz="1800" kern="1200">
                          <a:solidFill>
                            <a:schemeClr val="tx1"/>
                          </a:solidFill>
                          <a:latin typeface="Arial"/>
                          <a:ea typeface="ＭＳ Ｐゴシック"/>
                          <a:cs typeface="ＭＳ Ｐゴシック"/>
                        </a:defRPr>
                      </a:lvl8pPr>
                      <a:lvl9pPr marL="3657600" algn="l" defTabSz="914400" rtl="0" eaLnBrk="1" latinLnBrk="0" hangingPunct="1">
                        <a:defRPr sz="1800" kern="1200">
                          <a:solidFill>
                            <a:schemeClr val="tx1"/>
                          </a:solidFill>
                          <a:latin typeface="Arial"/>
                          <a:ea typeface="ＭＳ Ｐゴシック"/>
                          <a:cs typeface="ＭＳ Ｐゴシック"/>
                        </a:defRPr>
                      </a:lvl9pPr>
                    </a:lstStyle>
                    <a:p>
                      <a:pPr marL="0" marR="0" lvl="0" indent="0" algn="ctr" defTabSz="914400" rtl="0" eaLnBrk="0" fontAlgn="base" latinLnBrk="0" hangingPunct="0">
                        <a:lnSpc>
                          <a:spcPct val="100000"/>
                        </a:lnSpc>
                        <a:spcBef>
                          <a:spcPct val="0"/>
                        </a:spcBef>
                        <a:spcAft>
                          <a:spcPct val="0"/>
                        </a:spcAft>
                        <a:buClr>
                          <a:srgbClr val="56BD25"/>
                        </a:buClr>
                        <a:buSzTx/>
                        <a:buFontTx/>
                        <a:buNone/>
                        <a:tabLst/>
                      </a:pPr>
                      <a:r>
                        <a:rPr kumimoji="0" lang="en-US" sz="1400" b="1" i="0" u="none" strike="noStrike" cap="none" normalizeH="0" baseline="0" dirty="0" smtClean="0">
                          <a:ln>
                            <a:noFill/>
                          </a:ln>
                          <a:solidFill>
                            <a:schemeClr val="bg1"/>
                          </a:solidFill>
                          <a:effectLst/>
                          <a:latin typeface="Arial" charset="0"/>
                          <a:ea typeface="ＭＳ Ｐゴシック" pitchFamily="84" charset="-128"/>
                          <a:cs typeface="Arial" charset="0"/>
                        </a:rPr>
                        <a:t>$12,000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r>
            </a:tbl>
          </a:graphicData>
        </a:graphic>
      </p:graphicFrame>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73398094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eligibility</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682157156"/>
              </p:ext>
            </p:extLst>
          </p:nvPr>
        </p:nvGraphicFramePr>
        <p:xfrm>
          <a:off x="457200" y="2133600"/>
          <a:ext cx="7772400" cy="3581401"/>
        </p:xfrm>
        <a:graphic>
          <a:graphicData uri="http://schemas.openxmlformats.org/drawingml/2006/table">
            <a:tbl>
              <a:tblPr/>
              <a:tblGrid>
                <a:gridCol w="3128963"/>
                <a:gridCol w="2295525"/>
                <a:gridCol w="2347912"/>
              </a:tblGrid>
              <a:tr h="1431925">
                <a:tc>
                  <a:txBody>
                    <a:bodyPr/>
                    <a:lstStyle>
                      <a:lvl1pPr marL="0" algn="l" defTabSz="914400" rtl="0" eaLnBrk="1" latinLnBrk="0" hangingPunct="1">
                        <a:defRPr sz="1800" kern="1200">
                          <a:solidFill>
                            <a:schemeClr val="tx1"/>
                          </a:solidFill>
                          <a:latin typeface="Arial"/>
                          <a:ea typeface="ＭＳ Ｐゴシック"/>
                          <a:cs typeface="ＭＳ Ｐゴシック"/>
                        </a:defRPr>
                      </a:lvl1pPr>
                      <a:lvl2pPr marL="457200" algn="l" defTabSz="914400" rtl="0" eaLnBrk="1" latinLnBrk="0" hangingPunct="1">
                        <a:defRPr sz="1800" kern="1200">
                          <a:solidFill>
                            <a:schemeClr val="tx1"/>
                          </a:solidFill>
                          <a:latin typeface="Arial"/>
                          <a:ea typeface="ＭＳ Ｐゴシック"/>
                          <a:cs typeface="ＭＳ Ｐゴシック"/>
                        </a:defRPr>
                      </a:lvl2pPr>
                      <a:lvl3pPr marL="914400" algn="l" defTabSz="914400" rtl="0" eaLnBrk="1" latinLnBrk="0" hangingPunct="1">
                        <a:defRPr sz="1800" kern="1200">
                          <a:solidFill>
                            <a:schemeClr val="tx1"/>
                          </a:solidFill>
                          <a:latin typeface="Arial"/>
                          <a:ea typeface="ＭＳ Ｐゴシック"/>
                          <a:cs typeface="ＭＳ Ｐゴシック"/>
                        </a:defRPr>
                      </a:lvl3pPr>
                      <a:lvl4pPr marL="1371600" algn="l" defTabSz="914400" rtl="0" eaLnBrk="1" latinLnBrk="0" hangingPunct="1">
                        <a:defRPr sz="1800" kern="1200">
                          <a:solidFill>
                            <a:schemeClr val="tx1"/>
                          </a:solidFill>
                          <a:latin typeface="Arial"/>
                          <a:ea typeface="ＭＳ Ｐゴシック"/>
                          <a:cs typeface="ＭＳ Ｐゴシック"/>
                        </a:defRPr>
                      </a:lvl4pPr>
                      <a:lvl5pPr marL="1828800" algn="l" defTabSz="914400" rtl="0" eaLnBrk="1" latinLnBrk="0" hangingPunct="1">
                        <a:defRPr sz="1800" kern="1200">
                          <a:solidFill>
                            <a:schemeClr val="tx1"/>
                          </a:solidFill>
                          <a:latin typeface="Arial"/>
                          <a:ea typeface="ＭＳ Ｐゴシック"/>
                          <a:cs typeface="ＭＳ Ｐゴシック"/>
                        </a:defRPr>
                      </a:lvl5pPr>
                      <a:lvl6pPr marL="2286000" algn="l" defTabSz="914400" rtl="0" eaLnBrk="1" latinLnBrk="0" hangingPunct="1">
                        <a:defRPr sz="1800" kern="1200">
                          <a:solidFill>
                            <a:schemeClr val="tx1"/>
                          </a:solidFill>
                          <a:latin typeface="Arial"/>
                          <a:ea typeface="ＭＳ Ｐゴシック"/>
                          <a:cs typeface="ＭＳ Ｐゴシック"/>
                        </a:defRPr>
                      </a:lvl6pPr>
                      <a:lvl7pPr marL="2743200" algn="l" defTabSz="914400" rtl="0" eaLnBrk="1" latinLnBrk="0" hangingPunct="1">
                        <a:defRPr sz="1800" kern="1200">
                          <a:solidFill>
                            <a:schemeClr val="tx1"/>
                          </a:solidFill>
                          <a:latin typeface="Arial"/>
                          <a:ea typeface="ＭＳ Ｐゴシック"/>
                          <a:cs typeface="ＭＳ Ｐゴシック"/>
                        </a:defRPr>
                      </a:lvl7pPr>
                      <a:lvl8pPr marL="3200400" algn="l" defTabSz="914400" rtl="0" eaLnBrk="1" latinLnBrk="0" hangingPunct="1">
                        <a:defRPr sz="1800" kern="1200">
                          <a:solidFill>
                            <a:schemeClr val="tx1"/>
                          </a:solidFill>
                          <a:latin typeface="Arial"/>
                          <a:ea typeface="ＭＳ Ｐゴシック"/>
                          <a:cs typeface="ＭＳ Ｐゴシック"/>
                        </a:defRPr>
                      </a:lvl8pPr>
                      <a:lvl9pPr marL="3657600" algn="l" defTabSz="914400" rtl="0" eaLnBrk="1" latinLnBrk="0" hangingPunct="1">
                        <a:defRPr sz="1800" kern="1200">
                          <a:solidFill>
                            <a:schemeClr val="tx1"/>
                          </a:solidFill>
                          <a:latin typeface="Arial"/>
                          <a:ea typeface="ＭＳ Ｐゴシック"/>
                          <a:cs typeface="ＭＳ Ｐゴシック"/>
                        </a:defRPr>
                      </a:lvl9pPr>
                    </a:lstStyle>
                    <a:p>
                      <a:pPr marL="0" marR="0" lvl="0" indent="0" algn="ctr" defTabSz="914400" rtl="0" eaLnBrk="0" fontAlgn="base" latinLnBrk="0" hangingPunct="0">
                        <a:lnSpc>
                          <a:spcPct val="100000"/>
                        </a:lnSpc>
                        <a:spcBef>
                          <a:spcPct val="0"/>
                        </a:spcBef>
                        <a:spcAft>
                          <a:spcPct val="0"/>
                        </a:spcAft>
                        <a:buClr>
                          <a:srgbClr val="56BD25"/>
                        </a:buClr>
                        <a:buSzTx/>
                        <a:buFontTx/>
                        <a:buNone/>
                        <a:tabLst/>
                      </a:pPr>
                      <a:r>
                        <a:rPr kumimoji="0" lang="en-US" sz="1400" b="0" i="0" u="none" strike="noStrike" cap="none" normalizeH="0" baseline="0" dirty="0" smtClean="0">
                          <a:ln>
                            <a:noFill/>
                          </a:ln>
                          <a:solidFill>
                            <a:schemeClr val="bg1"/>
                          </a:solidFill>
                          <a:effectLst/>
                          <a:latin typeface="Arial" charset="0"/>
                          <a:ea typeface="ＭＳ Ｐゴシック" pitchFamily="84" charset="-128"/>
                          <a:cs typeface="Arial" charset="0"/>
                        </a:rPr>
                        <a:t>Independent Students</a:t>
                      </a:r>
                    </a:p>
                    <a:p>
                      <a:pPr marL="0" marR="0" lvl="0" indent="0" algn="ctr" defTabSz="914400" rtl="0" eaLnBrk="0" fontAlgn="base" latinLnBrk="0" hangingPunct="0">
                        <a:lnSpc>
                          <a:spcPct val="100000"/>
                        </a:lnSpc>
                        <a:spcBef>
                          <a:spcPct val="0"/>
                        </a:spcBef>
                        <a:spcAft>
                          <a:spcPct val="0"/>
                        </a:spcAft>
                        <a:buClr>
                          <a:srgbClr val="56BD25"/>
                        </a:buClr>
                        <a:buSzTx/>
                        <a:buFontTx/>
                        <a:buNone/>
                        <a:tabLst/>
                      </a:pPr>
                      <a:r>
                        <a:rPr kumimoji="0" lang="en-US" sz="1400" b="0" i="0" u="none" strike="noStrike" cap="none" normalizeH="0" baseline="0" dirty="0" smtClean="0">
                          <a:ln>
                            <a:noFill/>
                          </a:ln>
                          <a:solidFill>
                            <a:schemeClr val="bg1"/>
                          </a:solidFill>
                          <a:effectLst/>
                          <a:latin typeface="Arial" charset="0"/>
                          <a:ea typeface="ＭＳ Ｐゴシック" pitchFamily="84" charset="-128"/>
                          <a:cs typeface="Arial" charset="0"/>
                        </a:rPr>
                        <a:t>AND students whose</a:t>
                      </a:r>
                    </a:p>
                    <a:p>
                      <a:pPr marL="0" marR="0" lvl="0" indent="0" algn="ctr" defTabSz="914400" rtl="0" eaLnBrk="0" fontAlgn="base" latinLnBrk="0" hangingPunct="0">
                        <a:lnSpc>
                          <a:spcPct val="100000"/>
                        </a:lnSpc>
                        <a:spcBef>
                          <a:spcPct val="0"/>
                        </a:spcBef>
                        <a:spcAft>
                          <a:spcPct val="0"/>
                        </a:spcAft>
                        <a:buClr>
                          <a:srgbClr val="56BD25"/>
                        </a:buClr>
                        <a:buSzTx/>
                        <a:buFontTx/>
                        <a:buNone/>
                        <a:tabLst/>
                      </a:pPr>
                      <a:r>
                        <a:rPr kumimoji="0" lang="en-US" sz="1400" b="0" i="0" u="none" strike="noStrike" cap="none" normalizeH="0" baseline="0" dirty="0" smtClean="0">
                          <a:ln>
                            <a:noFill/>
                          </a:ln>
                          <a:solidFill>
                            <a:schemeClr val="bg1"/>
                          </a:solidFill>
                          <a:effectLst/>
                          <a:latin typeface="Arial" charset="0"/>
                          <a:ea typeface="ＭＳ Ｐゴシック" pitchFamily="84" charset="-128"/>
                          <a:cs typeface="Arial" charset="0"/>
                        </a:rPr>
                        <a:t>parents cannot borrow PLUS.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lvl1pPr marL="0" algn="l" defTabSz="914400" rtl="0" eaLnBrk="1" latinLnBrk="0" hangingPunct="1">
                        <a:defRPr sz="1800" kern="1200">
                          <a:solidFill>
                            <a:schemeClr val="tx1"/>
                          </a:solidFill>
                          <a:latin typeface="Arial"/>
                          <a:ea typeface="ＭＳ Ｐゴシック"/>
                          <a:cs typeface="ＭＳ Ｐゴシック"/>
                        </a:defRPr>
                      </a:lvl1pPr>
                      <a:lvl2pPr marL="457200" algn="l" defTabSz="914400" rtl="0" eaLnBrk="1" latinLnBrk="0" hangingPunct="1">
                        <a:defRPr sz="1800" kern="1200">
                          <a:solidFill>
                            <a:schemeClr val="tx1"/>
                          </a:solidFill>
                          <a:latin typeface="Arial"/>
                          <a:ea typeface="ＭＳ Ｐゴシック"/>
                          <a:cs typeface="ＭＳ Ｐゴシック"/>
                        </a:defRPr>
                      </a:lvl2pPr>
                      <a:lvl3pPr marL="914400" algn="l" defTabSz="914400" rtl="0" eaLnBrk="1" latinLnBrk="0" hangingPunct="1">
                        <a:defRPr sz="1800" kern="1200">
                          <a:solidFill>
                            <a:schemeClr val="tx1"/>
                          </a:solidFill>
                          <a:latin typeface="Arial"/>
                          <a:ea typeface="ＭＳ Ｐゴシック"/>
                          <a:cs typeface="ＭＳ Ｐゴシック"/>
                        </a:defRPr>
                      </a:lvl3pPr>
                      <a:lvl4pPr marL="1371600" algn="l" defTabSz="914400" rtl="0" eaLnBrk="1" latinLnBrk="0" hangingPunct="1">
                        <a:defRPr sz="1800" kern="1200">
                          <a:solidFill>
                            <a:schemeClr val="tx1"/>
                          </a:solidFill>
                          <a:latin typeface="Arial"/>
                          <a:ea typeface="ＭＳ Ｐゴシック"/>
                          <a:cs typeface="ＭＳ Ｐゴシック"/>
                        </a:defRPr>
                      </a:lvl4pPr>
                      <a:lvl5pPr marL="1828800" algn="l" defTabSz="914400" rtl="0" eaLnBrk="1" latinLnBrk="0" hangingPunct="1">
                        <a:defRPr sz="1800" kern="1200">
                          <a:solidFill>
                            <a:schemeClr val="tx1"/>
                          </a:solidFill>
                          <a:latin typeface="Arial"/>
                          <a:ea typeface="ＭＳ Ｐゴシック"/>
                          <a:cs typeface="ＭＳ Ｐゴシック"/>
                        </a:defRPr>
                      </a:lvl5pPr>
                      <a:lvl6pPr marL="2286000" algn="l" defTabSz="914400" rtl="0" eaLnBrk="1" latinLnBrk="0" hangingPunct="1">
                        <a:defRPr sz="1800" kern="1200">
                          <a:solidFill>
                            <a:schemeClr val="tx1"/>
                          </a:solidFill>
                          <a:latin typeface="Arial"/>
                          <a:ea typeface="ＭＳ Ｐゴシック"/>
                          <a:cs typeface="ＭＳ Ｐゴシック"/>
                        </a:defRPr>
                      </a:lvl6pPr>
                      <a:lvl7pPr marL="2743200" algn="l" defTabSz="914400" rtl="0" eaLnBrk="1" latinLnBrk="0" hangingPunct="1">
                        <a:defRPr sz="1800" kern="1200">
                          <a:solidFill>
                            <a:schemeClr val="tx1"/>
                          </a:solidFill>
                          <a:latin typeface="Arial"/>
                          <a:ea typeface="ＭＳ Ｐゴシック"/>
                          <a:cs typeface="ＭＳ Ｐゴシック"/>
                        </a:defRPr>
                      </a:lvl7pPr>
                      <a:lvl8pPr marL="3200400" algn="l" defTabSz="914400" rtl="0" eaLnBrk="1" latinLnBrk="0" hangingPunct="1">
                        <a:defRPr sz="1800" kern="1200">
                          <a:solidFill>
                            <a:schemeClr val="tx1"/>
                          </a:solidFill>
                          <a:latin typeface="Arial"/>
                          <a:ea typeface="ＭＳ Ｐゴシック"/>
                          <a:cs typeface="ＭＳ Ｐゴシック"/>
                        </a:defRPr>
                      </a:lvl8pPr>
                      <a:lvl9pPr marL="3657600" algn="l" defTabSz="914400" rtl="0" eaLnBrk="1" latinLnBrk="0" hangingPunct="1">
                        <a:defRPr sz="1800" kern="1200">
                          <a:solidFill>
                            <a:schemeClr val="tx1"/>
                          </a:solidFill>
                          <a:latin typeface="Arial"/>
                          <a:ea typeface="ＭＳ Ｐゴシック"/>
                          <a:cs typeface="ＭＳ Ｐゴシック"/>
                        </a:defRPr>
                      </a:lvl9pPr>
                    </a:lstStyle>
                    <a:p>
                      <a:pPr marL="0" marR="0" lvl="0" indent="0" algn="ctr" defTabSz="914400" rtl="0" eaLnBrk="0" fontAlgn="base" latinLnBrk="0" hangingPunct="0">
                        <a:lnSpc>
                          <a:spcPct val="100000"/>
                        </a:lnSpc>
                        <a:spcBef>
                          <a:spcPct val="0"/>
                        </a:spcBef>
                        <a:spcAft>
                          <a:spcPct val="0"/>
                        </a:spcAft>
                        <a:buClr>
                          <a:srgbClr val="56BD25"/>
                        </a:buClr>
                        <a:buSzTx/>
                        <a:buFontTx/>
                        <a:buNone/>
                        <a:tabLst/>
                      </a:pPr>
                      <a:r>
                        <a:rPr kumimoji="0" lang="en-US" sz="1400" b="0" i="0" u="none" strike="noStrike" cap="none" normalizeH="0" baseline="0" dirty="0" smtClean="0">
                          <a:ln>
                            <a:noFill/>
                          </a:ln>
                          <a:solidFill>
                            <a:schemeClr val="bg1"/>
                          </a:solidFill>
                          <a:effectLst/>
                          <a:latin typeface="Arial" charset="0"/>
                          <a:ea typeface="ＭＳ Ｐゴシック" pitchFamily="84" charset="-128"/>
                          <a:cs typeface="Arial" charset="0"/>
                        </a:rPr>
                        <a:t>Base Stafford Loan Amount Subsidized/</a:t>
                      </a:r>
                    </a:p>
                    <a:p>
                      <a:pPr marL="0" marR="0" lvl="0" indent="0" algn="ctr" defTabSz="914400" rtl="0" eaLnBrk="0" fontAlgn="base" latinLnBrk="0" hangingPunct="0">
                        <a:lnSpc>
                          <a:spcPct val="100000"/>
                        </a:lnSpc>
                        <a:spcBef>
                          <a:spcPct val="0"/>
                        </a:spcBef>
                        <a:spcAft>
                          <a:spcPct val="0"/>
                        </a:spcAft>
                        <a:buClr>
                          <a:srgbClr val="56BD25"/>
                        </a:buClr>
                        <a:buSzTx/>
                        <a:buFontTx/>
                        <a:buNone/>
                        <a:tabLst/>
                      </a:pPr>
                      <a:r>
                        <a:rPr kumimoji="0" lang="en-US" sz="1400" b="0" i="0" u="none" strike="noStrike" cap="none" normalizeH="0" baseline="0" dirty="0" smtClean="0">
                          <a:ln>
                            <a:noFill/>
                          </a:ln>
                          <a:solidFill>
                            <a:schemeClr val="bg1"/>
                          </a:solidFill>
                          <a:effectLst/>
                          <a:latin typeface="Arial" charset="0"/>
                          <a:ea typeface="ＭＳ Ｐゴシック" pitchFamily="84" charset="-128"/>
                          <a:cs typeface="Arial" charset="0"/>
                        </a:rPr>
                        <a:t>Unsubsidized</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lvl1pPr marL="0" algn="l" defTabSz="914400" rtl="0" eaLnBrk="1" latinLnBrk="0" hangingPunct="1">
                        <a:defRPr sz="1800" kern="1200">
                          <a:solidFill>
                            <a:schemeClr val="tx1"/>
                          </a:solidFill>
                          <a:latin typeface="Arial"/>
                          <a:ea typeface="ＭＳ Ｐゴシック"/>
                          <a:cs typeface="ＭＳ Ｐゴシック"/>
                        </a:defRPr>
                      </a:lvl1pPr>
                      <a:lvl2pPr marL="457200" algn="l" defTabSz="914400" rtl="0" eaLnBrk="1" latinLnBrk="0" hangingPunct="1">
                        <a:defRPr sz="1800" kern="1200">
                          <a:solidFill>
                            <a:schemeClr val="tx1"/>
                          </a:solidFill>
                          <a:latin typeface="Arial"/>
                          <a:ea typeface="ＭＳ Ｐゴシック"/>
                          <a:cs typeface="ＭＳ Ｐゴシック"/>
                        </a:defRPr>
                      </a:lvl2pPr>
                      <a:lvl3pPr marL="914400" algn="l" defTabSz="914400" rtl="0" eaLnBrk="1" latinLnBrk="0" hangingPunct="1">
                        <a:defRPr sz="1800" kern="1200">
                          <a:solidFill>
                            <a:schemeClr val="tx1"/>
                          </a:solidFill>
                          <a:latin typeface="Arial"/>
                          <a:ea typeface="ＭＳ Ｐゴシック"/>
                          <a:cs typeface="ＭＳ Ｐゴシック"/>
                        </a:defRPr>
                      </a:lvl3pPr>
                      <a:lvl4pPr marL="1371600" algn="l" defTabSz="914400" rtl="0" eaLnBrk="1" latinLnBrk="0" hangingPunct="1">
                        <a:defRPr sz="1800" kern="1200">
                          <a:solidFill>
                            <a:schemeClr val="tx1"/>
                          </a:solidFill>
                          <a:latin typeface="Arial"/>
                          <a:ea typeface="ＭＳ Ｐゴシック"/>
                          <a:cs typeface="ＭＳ Ｐゴシック"/>
                        </a:defRPr>
                      </a:lvl4pPr>
                      <a:lvl5pPr marL="1828800" algn="l" defTabSz="914400" rtl="0" eaLnBrk="1" latinLnBrk="0" hangingPunct="1">
                        <a:defRPr sz="1800" kern="1200">
                          <a:solidFill>
                            <a:schemeClr val="tx1"/>
                          </a:solidFill>
                          <a:latin typeface="Arial"/>
                          <a:ea typeface="ＭＳ Ｐゴシック"/>
                          <a:cs typeface="ＭＳ Ｐゴシック"/>
                        </a:defRPr>
                      </a:lvl5pPr>
                      <a:lvl6pPr marL="2286000" algn="l" defTabSz="914400" rtl="0" eaLnBrk="1" latinLnBrk="0" hangingPunct="1">
                        <a:defRPr sz="1800" kern="1200">
                          <a:solidFill>
                            <a:schemeClr val="tx1"/>
                          </a:solidFill>
                          <a:latin typeface="Arial"/>
                          <a:ea typeface="ＭＳ Ｐゴシック"/>
                          <a:cs typeface="ＭＳ Ｐゴシック"/>
                        </a:defRPr>
                      </a:lvl6pPr>
                      <a:lvl7pPr marL="2743200" algn="l" defTabSz="914400" rtl="0" eaLnBrk="1" latinLnBrk="0" hangingPunct="1">
                        <a:defRPr sz="1800" kern="1200">
                          <a:solidFill>
                            <a:schemeClr val="tx1"/>
                          </a:solidFill>
                          <a:latin typeface="Arial"/>
                          <a:ea typeface="ＭＳ Ｐゴシック"/>
                          <a:cs typeface="ＭＳ Ｐゴシック"/>
                        </a:defRPr>
                      </a:lvl7pPr>
                      <a:lvl8pPr marL="3200400" algn="l" defTabSz="914400" rtl="0" eaLnBrk="1" latinLnBrk="0" hangingPunct="1">
                        <a:defRPr sz="1800" kern="1200">
                          <a:solidFill>
                            <a:schemeClr val="tx1"/>
                          </a:solidFill>
                          <a:latin typeface="Arial"/>
                          <a:ea typeface="ＭＳ Ｐゴシック"/>
                          <a:cs typeface="ＭＳ Ｐゴシック"/>
                        </a:defRPr>
                      </a:lvl8pPr>
                      <a:lvl9pPr marL="3657600" algn="l" defTabSz="914400" rtl="0" eaLnBrk="1" latinLnBrk="0" hangingPunct="1">
                        <a:defRPr sz="1800" kern="1200">
                          <a:solidFill>
                            <a:schemeClr val="tx1"/>
                          </a:solidFill>
                          <a:latin typeface="Arial"/>
                          <a:ea typeface="ＭＳ Ｐゴシック"/>
                          <a:cs typeface="ＭＳ Ｐゴシック"/>
                        </a:defRPr>
                      </a:lvl9pPr>
                    </a:lstStyle>
                    <a:p>
                      <a:pPr marL="0" marR="0" lvl="0" indent="0" algn="ctr" defTabSz="914400" rtl="0" eaLnBrk="0" fontAlgn="base" latinLnBrk="0" hangingPunct="0">
                        <a:lnSpc>
                          <a:spcPct val="100000"/>
                        </a:lnSpc>
                        <a:spcBef>
                          <a:spcPct val="0"/>
                        </a:spcBef>
                        <a:spcAft>
                          <a:spcPct val="0"/>
                        </a:spcAft>
                        <a:buClr>
                          <a:srgbClr val="56BD25"/>
                        </a:buClr>
                        <a:buSzTx/>
                        <a:buFontTx/>
                        <a:buNone/>
                        <a:tabLst/>
                      </a:pPr>
                      <a:r>
                        <a:rPr kumimoji="0" lang="en-US" sz="1400" b="0" i="0" u="none" strike="noStrike" cap="none" normalizeH="0" baseline="0" dirty="0" smtClean="0">
                          <a:ln>
                            <a:noFill/>
                          </a:ln>
                          <a:solidFill>
                            <a:schemeClr val="bg1"/>
                          </a:solidFill>
                          <a:effectLst/>
                          <a:latin typeface="Arial" charset="0"/>
                          <a:ea typeface="ＭＳ Ｐゴシック" pitchFamily="84" charset="-128"/>
                          <a:cs typeface="Arial" charset="0"/>
                        </a:rPr>
                        <a:t>Additional  </a:t>
                      </a:r>
                      <a:br>
                        <a:rPr kumimoji="0" lang="en-US" sz="1400" b="0" i="0" u="none" strike="noStrike" cap="none" normalizeH="0" baseline="0" dirty="0" smtClean="0">
                          <a:ln>
                            <a:noFill/>
                          </a:ln>
                          <a:solidFill>
                            <a:schemeClr val="bg1"/>
                          </a:solidFill>
                          <a:effectLst/>
                          <a:latin typeface="Arial" charset="0"/>
                          <a:ea typeface="ＭＳ Ｐゴシック" pitchFamily="84" charset="-128"/>
                          <a:cs typeface="Arial" charset="0"/>
                        </a:rPr>
                      </a:br>
                      <a:r>
                        <a:rPr kumimoji="0" lang="en-US" sz="1400" b="0" i="0" u="none" strike="noStrike" cap="none" normalizeH="0" baseline="0" dirty="0" smtClean="0">
                          <a:ln>
                            <a:noFill/>
                          </a:ln>
                          <a:solidFill>
                            <a:schemeClr val="bg1"/>
                          </a:solidFill>
                          <a:effectLst/>
                          <a:latin typeface="Arial" charset="0"/>
                          <a:ea typeface="ＭＳ Ｐゴシック" pitchFamily="84" charset="-128"/>
                          <a:cs typeface="Arial" charset="0"/>
                        </a:rPr>
                        <a:t> Unsubsidized Stafford Loan Amount</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r>
              <a:tr h="495300">
                <a:tc>
                  <a:txBody>
                    <a:bodyPr/>
                    <a:lstStyle>
                      <a:lvl1pPr marL="0" algn="l" defTabSz="914400" rtl="0" eaLnBrk="1" latinLnBrk="0" hangingPunct="1">
                        <a:defRPr sz="1800" kern="1200">
                          <a:solidFill>
                            <a:schemeClr val="tx1"/>
                          </a:solidFill>
                          <a:latin typeface="Arial"/>
                          <a:ea typeface="ＭＳ Ｐゴシック"/>
                          <a:cs typeface="ＭＳ Ｐゴシック"/>
                        </a:defRPr>
                      </a:lvl1pPr>
                      <a:lvl2pPr marL="457200" algn="l" defTabSz="914400" rtl="0" eaLnBrk="1" latinLnBrk="0" hangingPunct="1">
                        <a:defRPr sz="1800" kern="1200">
                          <a:solidFill>
                            <a:schemeClr val="tx1"/>
                          </a:solidFill>
                          <a:latin typeface="Arial"/>
                          <a:ea typeface="ＭＳ Ｐゴシック"/>
                          <a:cs typeface="ＭＳ Ｐゴシック"/>
                        </a:defRPr>
                      </a:lvl2pPr>
                      <a:lvl3pPr marL="914400" algn="l" defTabSz="914400" rtl="0" eaLnBrk="1" latinLnBrk="0" hangingPunct="1">
                        <a:defRPr sz="1800" kern="1200">
                          <a:solidFill>
                            <a:schemeClr val="tx1"/>
                          </a:solidFill>
                          <a:latin typeface="Arial"/>
                          <a:ea typeface="ＭＳ Ｐゴシック"/>
                          <a:cs typeface="ＭＳ Ｐゴシック"/>
                        </a:defRPr>
                      </a:lvl3pPr>
                      <a:lvl4pPr marL="1371600" algn="l" defTabSz="914400" rtl="0" eaLnBrk="1" latinLnBrk="0" hangingPunct="1">
                        <a:defRPr sz="1800" kern="1200">
                          <a:solidFill>
                            <a:schemeClr val="tx1"/>
                          </a:solidFill>
                          <a:latin typeface="Arial"/>
                          <a:ea typeface="ＭＳ Ｐゴシック"/>
                          <a:cs typeface="ＭＳ Ｐゴシック"/>
                        </a:defRPr>
                      </a:lvl4pPr>
                      <a:lvl5pPr marL="1828800" algn="l" defTabSz="914400" rtl="0" eaLnBrk="1" latinLnBrk="0" hangingPunct="1">
                        <a:defRPr sz="1800" kern="1200">
                          <a:solidFill>
                            <a:schemeClr val="tx1"/>
                          </a:solidFill>
                          <a:latin typeface="Arial"/>
                          <a:ea typeface="ＭＳ Ｐゴシック"/>
                          <a:cs typeface="ＭＳ Ｐゴシック"/>
                        </a:defRPr>
                      </a:lvl5pPr>
                      <a:lvl6pPr marL="2286000" algn="l" defTabSz="914400" rtl="0" eaLnBrk="1" latinLnBrk="0" hangingPunct="1">
                        <a:defRPr sz="1800" kern="1200">
                          <a:solidFill>
                            <a:schemeClr val="tx1"/>
                          </a:solidFill>
                          <a:latin typeface="Arial"/>
                          <a:ea typeface="ＭＳ Ｐゴシック"/>
                          <a:cs typeface="ＭＳ Ｐゴシック"/>
                        </a:defRPr>
                      </a:lvl6pPr>
                      <a:lvl7pPr marL="2743200" algn="l" defTabSz="914400" rtl="0" eaLnBrk="1" latinLnBrk="0" hangingPunct="1">
                        <a:defRPr sz="1800" kern="1200">
                          <a:solidFill>
                            <a:schemeClr val="tx1"/>
                          </a:solidFill>
                          <a:latin typeface="Arial"/>
                          <a:ea typeface="ＭＳ Ｐゴシック"/>
                          <a:cs typeface="ＭＳ Ｐゴシック"/>
                        </a:defRPr>
                      </a:lvl7pPr>
                      <a:lvl8pPr marL="3200400" algn="l" defTabSz="914400" rtl="0" eaLnBrk="1" latinLnBrk="0" hangingPunct="1">
                        <a:defRPr sz="1800" kern="1200">
                          <a:solidFill>
                            <a:schemeClr val="tx1"/>
                          </a:solidFill>
                          <a:latin typeface="Arial"/>
                          <a:ea typeface="ＭＳ Ｐゴシック"/>
                          <a:cs typeface="ＭＳ Ｐゴシック"/>
                        </a:defRPr>
                      </a:lvl8pPr>
                      <a:lvl9pPr marL="3657600" algn="l" defTabSz="914400" rtl="0" eaLnBrk="1" latinLnBrk="0" hangingPunct="1">
                        <a:defRPr sz="1800" kern="1200">
                          <a:solidFill>
                            <a:schemeClr val="tx1"/>
                          </a:solidFill>
                          <a:latin typeface="Arial"/>
                          <a:ea typeface="ＭＳ Ｐゴシック"/>
                          <a:cs typeface="ＭＳ Ｐゴシック"/>
                        </a:defRPr>
                      </a:lvl9pPr>
                    </a:lstStyle>
                    <a:p>
                      <a:pPr marL="0" marR="0" lvl="0" indent="0" algn="just" defTabSz="914400" rtl="0" eaLnBrk="0" fontAlgn="base" latinLnBrk="0" hangingPunct="0">
                        <a:lnSpc>
                          <a:spcPct val="100000"/>
                        </a:lnSpc>
                        <a:spcBef>
                          <a:spcPct val="0"/>
                        </a:spcBef>
                        <a:spcAft>
                          <a:spcPct val="0"/>
                        </a:spcAft>
                        <a:buClr>
                          <a:srgbClr val="56BD25"/>
                        </a:buClr>
                        <a:buSzTx/>
                        <a:buFontTx/>
                        <a:buNone/>
                        <a:tabLst/>
                      </a:pPr>
                      <a:r>
                        <a:rPr kumimoji="0" lang="en-US" sz="1400" b="0" i="0" u="none" strike="noStrike" cap="none" normalizeH="0" baseline="0" smtClean="0">
                          <a:ln>
                            <a:noFill/>
                          </a:ln>
                          <a:solidFill>
                            <a:schemeClr val="bg1"/>
                          </a:solidFill>
                          <a:effectLst/>
                          <a:latin typeface="Arial" charset="0"/>
                          <a:ea typeface="ＭＳ Ｐゴシック" pitchFamily="84" charset="-128"/>
                          <a:cs typeface="Arial" charset="0"/>
                        </a:rPr>
                        <a:t>    Freshmen</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lvl1pPr marL="0" algn="l" defTabSz="914400" rtl="0" eaLnBrk="1" latinLnBrk="0" hangingPunct="1">
                        <a:defRPr sz="1800" kern="1200">
                          <a:solidFill>
                            <a:schemeClr val="tx1"/>
                          </a:solidFill>
                          <a:latin typeface="Arial"/>
                          <a:ea typeface="ＭＳ Ｐゴシック"/>
                          <a:cs typeface="ＭＳ Ｐゴシック"/>
                        </a:defRPr>
                      </a:lvl1pPr>
                      <a:lvl2pPr marL="457200" algn="l" defTabSz="914400" rtl="0" eaLnBrk="1" latinLnBrk="0" hangingPunct="1">
                        <a:defRPr sz="1800" kern="1200">
                          <a:solidFill>
                            <a:schemeClr val="tx1"/>
                          </a:solidFill>
                          <a:latin typeface="Arial"/>
                          <a:ea typeface="ＭＳ Ｐゴシック"/>
                          <a:cs typeface="ＭＳ Ｐゴシック"/>
                        </a:defRPr>
                      </a:lvl2pPr>
                      <a:lvl3pPr marL="914400" algn="l" defTabSz="914400" rtl="0" eaLnBrk="1" latinLnBrk="0" hangingPunct="1">
                        <a:defRPr sz="1800" kern="1200">
                          <a:solidFill>
                            <a:schemeClr val="tx1"/>
                          </a:solidFill>
                          <a:latin typeface="Arial"/>
                          <a:ea typeface="ＭＳ Ｐゴシック"/>
                          <a:cs typeface="ＭＳ Ｐゴシック"/>
                        </a:defRPr>
                      </a:lvl3pPr>
                      <a:lvl4pPr marL="1371600" algn="l" defTabSz="914400" rtl="0" eaLnBrk="1" latinLnBrk="0" hangingPunct="1">
                        <a:defRPr sz="1800" kern="1200">
                          <a:solidFill>
                            <a:schemeClr val="tx1"/>
                          </a:solidFill>
                          <a:latin typeface="Arial"/>
                          <a:ea typeface="ＭＳ Ｐゴシック"/>
                          <a:cs typeface="ＭＳ Ｐゴシック"/>
                        </a:defRPr>
                      </a:lvl4pPr>
                      <a:lvl5pPr marL="1828800" algn="l" defTabSz="914400" rtl="0" eaLnBrk="1" latinLnBrk="0" hangingPunct="1">
                        <a:defRPr sz="1800" kern="1200">
                          <a:solidFill>
                            <a:schemeClr val="tx1"/>
                          </a:solidFill>
                          <a:latin typeface="Arial"/>
                          <a:ea typeface="ＭＳ Ｐゴシック"/>
                          <a:cs typeface="ＭＳ Ｐゴシック"/>
                        </a:defRPr>
                      </a:lvl5pPr>
                      <a:lvl6pPr marL="2286000" algn="l" defTabSz="914400" rtl="0" eaLnBrk="1" latinLnBrk="0" hangingPunct="1">
                        <a:defRPr sz="1800" kern="1200">
                          <a:solidFill>
                            <a:schemeClr val="tx1"/>
                          </a:solidFill>
                          <a:latin typeface="Arial"/>
                          <a:ea typeface="ＭＳ Ｐゴシック"/>
                          <a:cs typeface="ＭＳ Ｐゴシック"/>
                        </a:defRPr>
                      </a:lvl6pPr>
                      <a:lvl7pPr marL="2743200" algn="l" defTabSz="914400" rtl="0" eaLnBrk="1" latinLnBrk="0" hangingPunct="1">
                        <a:defRPr sz="1800" kern="1200">
                          <a:solidFill>
                            <a:schemeClr val="tx1"/>
                          </a:solidFill>
                          <a:latin typeface="Arial"/>
                          <a:ea typeface="ＭＳ Ｐゴシック"/>
                          <a:cs typeface="ＭＳ Ｐゴシック"/>
                        </a:defRPr>
                      </a:lvl7pPr>
                      <a:lvl8pPr marL="3200400" algn="l" defTabSz="914400" rtl="0" eaLnBrk="1" latinLnBrk="0" hangingPunct="1">
                        <a:defRPr sz="1800" kern="1200">
                          <a:solidFill>
                            <a:schemeClr val="tx1"/>
                          </a:solidFill>
                          <a:latin typeface="Arial"/>
                          <a:ea typeface="ＭＳ Ｐゴシック"/>
                          <a:cs typeface="ＭＳ Ｐゴシック"/>
                        </a:defRPr>
                      </a:lvl8pPr>
                      <a:lvl9pPr marL="3657600" algn="l" defTabSz="914400" rtl="0" eaLnBrk="1" latinLnBrk="0" hangingPunct="1">
                        <a:defRPr sz="1800" kern="1200">
                          <a:solidFill>
                            <a:schemeClr val="tx1"/>
                          </a:solidFill>
                          <a:latin typeface="Arial"/>
                          <a:ea typeface="ＭＳ Ｐゴシック"/>
                          <a:cs typeface="ＭＳ Ｐゴシック"/>
                        </a:defRPr>
                      </a:lvl9pPr>
                    </a:lstStyle>
                    <a:p>
                      <a:pPr marL="0" marR="0" lvl="0" indent="0" algn="ctr" defTabSz="914400" rtl="0" eaLnBrk="0" fontAlgn="base" latinLnBrk="0" hangingPunct="0">
                        <a:lnSpc>
                          <a:spcPct val="100000"/>
                        </a:lnSpc>
                        <a:spcBef>
                          <a:spcPct val="0"/>
                        </a:spcBef>
                        <a:spcAft>
                          <a:spcPct val="0"/>
                        </a:spcAft>
                        <a:buClr>
                          <a:srgbClr val="56BD25"/>
                        </a:buClr>
                        <a:buSzTx/>
                        <a:buFontTx/>
                        <a:buNone/>
                        <a:tabLst/>
                      </a:pPr>
                      <a:r>
                        <a:rPr kumimoji="0" lang="en-US" sz="1400" b="0" i="0" u="none" strike="noStrike" cap="none" normalizeH="0" baseline="0" smtClean="0">
                          <a:ln>
                            <a:noFill/>
                          </a:ln>
                          <a:solidFill>
                            <a:schemeClr val="bg1"/>
                          </a:solidFill>
                          <a:effectLst/>
                          <a:latin typeface="Arial" charset="0"/>
                          <a:ea typeface="ＭＳ Ｐゴシック" pitchFamily="84" charset="-128"/>
                          <a:cs typeface="Arial" charset="0"/>
                        </a:rPr>
                        <a:t>$3,500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lvl1pPr marL="0" algn="l" defTabSz="914400" rtl="0" eaLnBrk="1" latinLnBrk="0" hangingPunct="1">
                        <a:defRPr sz="1800" kern="1200">
                          <a:solidFill>
                            <a:schemeClr val="tx1"/>
                          </a:solidFill>
                          <a:latin typeface="Arial"/>
                          <a:ea typeface="ＭＳ Ｐゴシック"/>
                          <a:cs typeface="ＭＳ Ｐゴシック"/>
                        </a:defRPr>
                      </a:lvl1pPr>
                      <a:lvl2pPr marL="457200" algn="l" defTabSz="914400" rtl="0" eaLnBrk="1" latinLnBrk="0" hangingPunct="1">
                        <a:defRPr sz="1800" kern="1200">
                          <a:solidFill>
                            <a:schemeClr val="tx1"/>
                          </a:solidFill>
                          <a:latin typeface="Arial"/>
                          <a:ea typeface="ＭＳ Ｐゴシック"/>
                          <a:cs typeface="ＭＳ Ｐゴシック"/>
                        </a:defRPr>
                      </a:lvl2pPr>
                      <a:lvl3pPr marL="914400" algn="l" defTabSz="914400" rtl="0" eaLnBrk="1" latinLnBrk="0" hangingPunct="1">
                        <a:defRPr sz="1800" kern="1200">
                          <a:solidFill>
                            <a:schemeClr val="tx1"/>
                          </a:solidFill>
                          <a:latin typeface="Arial"/>
                          <a:ea typeface="ＭＳ Ｐゴシック"/>
                          <a:cs typeface="ＭＳ Ｐゴシック"/>
                        </a:defRPr>
                      </a:lvl3pPr>
                      <a:lvl4pPr marL="1371600" algn="l" defTabSz="914400" rtl="0" eaLnBrk="1" latinLnBrk="0" hangingPunct="1">
                        <a:defRPr sz="1800" kern="1200">
                          <a:solidFill>
                            <a:schemeClr val="tx1"/>
                          </a:solidFill>
                          <a:latin typeface="Arial"/>
                          <a:ea typeface="ＭＳ Ｐゴシック"/>
                          <a:cs typeface="ＭＳ Ｐゴシック"/>
                        </a:defRPr>
                      </a:lvl4pPr>
                      <a:lvl5pPr marL="1828800" algn="l" defTabSz="914400" rtl="0" eaLnBrk="1" latinLnBrk="0" hangingPunct="1">
                        <a:defRPr sz="1800" kern="1200">
                          <a:solidFill>
                            <a:schemeClr val="tx1"/>
                          </a:solidFill>
                          <a:latin typeface="Arial"/>
                          <a:ea typeface="ＭＳ Ｐゴシック"/>
                          <a:cs typeface="ＭＳ Ｐゴシック"/>
                        </a:defRPr>
                      </a:lvl5pPr>
                      <a:lvl6pPr marL="2286000" algn="l" defTabSz="914400" rtl="0" eaLnBrk="1" latinLnBrk="0" hangingPunct="1">
                        <a:defRPr sz="1800" kern="1200">
                          <a:solidFill>
                            <a:schemeClr val="tx1"/>
                          </a:solidFill>
                          <a:latin typeface="Arial"/>
                          <a:ea typeface="ＭＳ Ｐゴシック"/>
                          <a:cs typeface="ＭＳ Ｐゴシック"/>
                        </a:defRPr>
                      </a:lvl6pPr>
                      <a:lvl7pPr marL="2743200" algn="l" defTabSz="914400" rtl="0" eaLnBrk="1" latinLnBrk="0" hangingPunct="1">
                        <a:defRPr sz="1800" kern="1200">
                          <a:solidFill>
                            <a:schemeClr val="tx1"/>
                          </a:solidFill>
                          <a:latin typeface="Arial"/>
                          <a:ea typeface="ＭＳ Ｐゴシック"/>
                          <a:cs typeface="ＭＳ Ｐゴシック"/>
                        </a:defRPr>
                      </a:lvl7pPr>
                      <a:lvl8pPr marL="3200400" algn="l" defTabSz="914400" rtl="0" eaLnBrk="1" latinLnBrk="0" hangingPunct="1">
                        <a:defRPr sz="1800" kern="1200">
                          <a:solidFill>
                            <a:schemeClr val="tx1"/>
                          </a:solidFill>
                          <a:latin typeface="Arial"/>
                          <a:ea typeface="ＭＳ Ｐゴシック"/>
                          <a:cs typeface="ＭＳ Ｐゴシック"/>
                        </a:defRPr>
                      </a:lvl8pPr>
                      <a:lvl9pPr marL="3657600" algn="l" defTabSz="914400" rtl="0" eaLnBrk="1" latinLnBrk="0" hangingPunct="1">
                        <a:defRPr sz="1800" kern="1200">
                          <a:solidFill>
                            <a:schemeClr val="tx1"/>
                          </a:solidFill>
                          <a:latin typeface="Arial"/>
                          <a:ea typeface="ＭＳ Ｐゴシック"/>
                          <a:cs typeface="ＭＳ Ｐゴシック"/>
                        </a:defRPr>
                      </a:lvl9pPr>
                    </a:lstStyle>
                    <a:p>
                      <a:pPr marL="0" marR="0" lvl="0" indent="0" algn="ctr" defTabSz="914400" rtl="0" eaLnBrk="0" fontAlgn="base" latinLnBrk="0" hangingPunct="0">
                        <a:lnSpc>
                          <a:spcPct val="100000"/>
                        </a:lnSpc>
                        <a:spcBef>
                          <a:spcPct val="0"/>
                        </a:spcBef>
                        <a:spcAft>
                          <a:spcPct val="0"/>
                        </a:spcAft>
                        <a:buClr>
                          <a:srgbClr val="56BD25"/>
                        </a:buClr>
                        <a:buSzTx/>
                        <a:buFontTx/>
                        <a:buNone/>
                        <a:tabLst/>
                      </a:pPr>
                      <a:r>
                        <a:rPr kumimoji="0" lang="en-US" sz="1400" b="0" i="0" u="none" strike="noStrike" cap="none" normalizeH="0" baseline="0" dirty="0" smtClean="0">
                          <a:ln>
                            <a:noFill/>
                          </a:ln>
                          <a:solidFill>
                            <a:schemeClr val="bg1"/>
                          </a:solidFill>
                          <a:effectLst/>
                          <a:latin typeface="Arial" charset="0"/>
                          <a:ea typeface="ＭＳ Ｐゴシック" pitchFamily="84" charset="-128"/>
                          <a:cs typeface="Arial" charset="0"/>
                        </a:rPr>
                        <a:t>$6,000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r>
              <a:tr h="496888">
                <a:tc>
                  <a:txBody>
                    <a:bodyPr/>
                    <a:lstStyle>
                      <a:lvl1pPr marL="0" algn="l" defTabSz="914400" rtl="0" eaLnBrk="1" latinLnBrk="0" hangingPunct="1">
                        <a:defRPr sz="1800" kern="1200">
                          <a:solidFill>
                            <a:schemeClr val="tx1"/>
                          </a:solidFill>
                          <a:latin typeface="Arial"/>
                          <a:ea typeface="ＭＳ Ｐゴシック"/>
                          <a:cs typeface="ＭＳ Ｐゴシック"/>
                        </a:defRPr>
                      </a:lvl1pPr>
                      <a:lvl2pPr marL="457200" algn="l" defTabSz="914400" rtl="0" eaLnBrk="1" latinLnBrk="0" hangingPunct="1">
                        <a:defRPr sz="1800" kern="1200">
                          <a:solidFill>
                            <a:schemeClr val="tx1"/>
                          </a:solidFill>
                          <a:latin typeface="Arial"/>
                          <a:ea typeface="ＭＳ Ｐゴシック"/>
                          <a:cs typeface="ＭＳ Ｐゴシック"/>
                        </a:defRPr>
                      </a:lvl2pPr>
                      <a:lvl3pPr marL="914400" algn="l" defTabSz="914400" rtl="0" eaLnBrk="1" latinLnBrk="0" hangingPunct="1">
                        <a:defRPr sz="1800" kern="1200">
                          <a:solidFill>
                            <a:schemeClr val="tx1"/>
                          </a:solidFill>
                          <a:latin typeface="Arial"/>
                          <a:ea typeface="ＭＳ Ｐゴシック"/>
                          <a:cs typeface="ＭＳ Ｐゴシック"/>
                        </a:defRPr>
                      </a:lvl3pPr>
                      <a:lvl4pPr marL="1371600" algn="l" defTabSz="914400" rtl="0" eaLnBrk="1" latinLnBrk="0" hangingPunct="1">
                        <a:defRPr sz="1800" kern="1200">
                          <a:solidFill>
                            <a:schemeClr val="tx1"/>
                          </a:solidFill>
                          <a:latin typeface="Arial"/>
                          <a:ea typeface="ＭＳ Ｐゴシック"/>
                          <a:cs typeface="ＭＳ Ｐゴシック"/>
                        </a:defRPr>
                      </a:lvl4pPr>
                      <a:lvl5pPr marL="1828800" algn="l" defTabSz="914400" rtl="0" eaLnBrk="1" latinLnBrk="0" hangingPunct="1">
                        <a:defRPr sz="1800" kern="1200">
                          <a:solidFill>
                            <a:schemeClr val="tx1"/>
                          </a:solidFill>
                          <a:latin typeface="Arial"/>
                          <a:ea typeface="ＭＳ Ｐゴシック"/>
                          <a:cs typeface="ＭＳ Ｐゴシック"/>
                        </a:defRPr>
                      </a:lvl5pPr>
                      <a:lvl6pPr marL="2286000" algn="l" defTabSz="914400" rtl="0" eaLnBrk="1" latinLnBrk="0" hangingPunct="1">
                        <a:defRPr sz="1800" kern="1200">
                          <a:solidFill>
                            <a:schemeClr val="tx1"/>
                          </a:solidFill>
                          <a:latin typeface="Arial"/>
                          <a:ea typeface="ＭＳ Ｐゴシック"/>
                          <a:cs typeface="ＭＳ Ｐゴシック"/>
                        </a:defRPr>
                      </a:lvl6pPr>
                      <a:lvl7pPr marL="2743200" algn="l" defTabSz="914400" rtl="0" eaLnBrk="1" latinLnBrk="0" hangingPunct="1">
                        <a:defRPr sz="1800" kern="1200">
                          <a:solidFill>
                            <a:schemeClr val="tx1"/>
                          </a:solidFill>
                          <a:latin typeface="Arial"/>
                          <a:ea typeface="ＭＳ Ｐゴシック"/>
                          <a:cs typeface="ＭＳ Ｐゴシック"/>
                        </a:defRPr>
                      </a:lvl7pPr>
                      <a:lvl8pPr marL="3200400" algn="l" defTabSz="914400" rtl="0" eaLnBrk="1" latinLnBrk="0" hangingPunct="1">
                        <a:defRPr sz="1800" kern="1200">
                          <a:solidFill>
                            <a:schemeClr val="tx1"/>
                          </a:solidFill>
                          <a:latin typeface="Arial"/>
                          <a:ea typeface="ＭＳ Ｐゴシック"/>
                          <a:cs typeface="ＭＳ Ｐゴシック"/>
                        </a:defRPr>
                      </a:lvl8pPr>
                      <a:lvl9pPr marL="3657600" algn="l" defTabSz="914400" rtl="0" eaLnBrk="1" latinLnBrk="0" hangingPunct="1">
                        <a:defRPr sz="1800" kern="1200">
                          <a:solidFill>
                            <a:schemeClr val="tx1"/>
                          </a:solidFill>
                          <a:latin typeface="Arial"/>
                          <a:ea typeface="ＭＳ Ｐゴシック"/>
                          <a:cs typeface="ＭＳ Ｐゴシック"/>
                        </a:defRPr>
                      </a:lvl9pPr>
                    </a:lstStyle>
                    <a:p>
                      <a:pPr marL="0" marR="0" lvl="0" indent="0" algn="just" defTabSz="914400" rtl="0" eaLnBrk="0" fontAlgn="base" latinLnBrk="0" hangingPunct="0">
                        <a:lnSpc>
                          <a:spcPct val="100000"/>
                        </a:lnSpc>
                        <a:spcBef>
                          <a:spcPct val="0"/>
                        </a:spcBef>
                        <a:spcAft>
                          <a:spcPct val="0"/>
                        </a:spcAft>
                        <a:buClr>
                          <a:srgbClr val="56BD25"/>
                        </a:buClr>
                        <a:buSzTx/>
                        <a:buFontTx/>
                        <a:buNone/>
                        <a:tabLst/>
                      </a:pPr>
                      <a:r>
                        <a:rPr kumimoji="0" lang="en-US" sz="1400" b="0" i="0" u="none" strike="noStrike" cap="none" normalizeH="0" baseline="0" smtClean="0">
                          <a:ln>
                            <a:noFill/>
                          </a:ln>
                          <a:solidFill>
                            <a:schemeClr val="bg1"/>
                          </a:solidFill>
                          <a:effectLst/>
                          <a:latin typeface="Arial" charset="0"/>
                          <a:ea typeface="ＭＳ Ｐゴシック" pitchFamily="84" charset="-128"/>
                          <a:cs typeface="Arial" charset="0"/>
                        </a:rPr>
                        <a:t>    Sophomores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lvl1pPr marL="0" algn="l" defTabSz="914400" rtl="0" eaLnBrk="1" latinLnBrk="0" hangingPunct="1">
                        <a:defRPr sz="1800" kern="1200">
                          <a:solidFill>
                            <a:schemeClr val="tx1"/>
                          </a:solidFill>
                          <a:latin typeface="Arial"/>
                          <a:ea typeface="ＭＳ Ｐゴシック"/>
                          <a:cs typeface="ＭＳ Ｐゴシック"/>
                        </a:defRPr>
                      </a:lvl1pPr>
                      <a:lvl2pPr marL="457200" algn="l" defTabSz="914400" rtl="0" eaLnBrk="1" latinLnBrk="0" hangingPunct="1">
                        <a:defRPr sz="1800" kern="1200">
                          <a:solidFill>
                            <a:schemeClr val="tx1"/>
                          </a:solidFill>
                          <a:latin typeface="Arial"/>
                          <a:ea typeface="ＭＳ Ｐゴシック"/>
                          <a:cs typeface="ＭＳ Ｐゴシック"/>
                        </a:defRPr>
                      </a:lvl2pPr>
                      <a:lvl3pPr marL="914400" algn="l" defTabSz="914400" rtl="0" eaLnBrk="1" latinLnBrk="0" hangingPunct="1">
                        <a:defRPr sz="1800" kern="1200">
                          <a:solidFill>
                            <a:schemeClr val="tx1"/>
                          </a:solidFill>
                          <a:latin typeface="Arial"/>
                          <a:ea typeface="ＭＳ Ｐゴシック"/>
                          <a:cs typeface="ＭＳ Ｐゴシック"/>
                        </a:defRPr>
                      </a:lvl3pPr>
                      <a:lvl4pPr marL="1371600" algn="l" defTabSz="914400" rtl="0" eaLnBrk="1" latinLnBrk="0" hangingPunct="1">
                        <a:defRPr sz="1800" kern="1200">
                          <a:solidFill>
                            <a:schemeClr val="tx1"/>
                          </a:solidFill>
                          <a:latin typeface="Arial"/>
                          <a:ea typeface="ＭＳ Ｐゴシック"/>
                          <a:cs typeface="ＭＳ Ｐゴシック"/>
                        </a:defRPr>
                      </a:lvl4pPr>
                      <a:lvl5pPr marL="1828800" algn="l" defTabSz="914400" rtl="0" eaLnBrk="1" latinLnBrk="0" hangingPunct="1">
                        <a:defRPr sz="1800" kern="1200">
                          <a:solidFill>
                            <a:schemeClr val="tx1"/>
                          </a:solidFill>
                          <a:latin typeface="Arial"/>
                          <a:ea typeface="ＭＳ Ｐゴシック"/>
                          <a:cs typeface="ＭＳ Ｐゴシック"/>
                        </a:defRPr>
                      </a:lvl5pPr>
                      <a:lvl6pPr marL="2286000" algn="l" defTabSz="914400" rtl="0" eaLnBrk="1" latinLnBrk="0" hangingPunct="1">
                        <a:defRPr sz="1800" kern="1200">
                          <a:solidFill>
                            <a:schemeClr val="tx1"/>
                          </a:solidFill>
                          <a:latin typeface="Arial"/>
                          <a:ea typeface="ＭＳ Ｐゴシック"/>
                          <a:cs typeface="ＭＳ Ｐゴシック"/>
                        </a:defRPr>
                      </a:lvl6pPr>
                      <a:lvl7pPr marL="2743200" algn="l" defTabSz="914400" rtl="0" eaLnBrk="1" latinLnBrk="0" hangingPunct="1">
                        <a:defRPr sz="1800" kern="1200">
                          <a:solidFill>
                            <a:schemeClr val="tx1"/>
                          </a:solidFill>
                          <a:latin typeface="Arial"/>
                          <a:ea typeface="ＭＳ Ｐゴシック"/>
                          <a:cs typeface="ＭＳ Ｐゴシック"/>
                        </a:defRPr>
                      </a:lvl7pPr>
                      <a:lvl8pPr marL="3200400" algn="l" defTabSz="914400" rtl="0" eaLnBrk="1" latinLnBrk="0" hangingPunct="1">
                        <a:defRPr sz="1800" kern="1200">
                          <a:solidFill>
                            <a:schemeClr val="tx1"/>
                          </a:solidFill>
                          <a:latin typeface="Arial"/>
                          <a:ea typeface="ＭＳ Ｐゴシック"/>
                          <a:cs typeface="ＭＳ Ｐゴシック"/>
                        </a:defRPr>
                      </a:lvl8pPr>
                      <a:lvl9pPr marL="3657600" algn="l" defTabSz="914400" rtl="0" eaLnBrk="1" latinLnBrk="0" hangingPunct="1">
                        <a:defRPr sz="1800" kern="1200">
                          <a:solidFill>
                            <a:schemeClr val="tx1"/>
                          </a:solidFill>
                          <a:latin typeface="Arial"/>
                          <a:ea typeface="ＭＳ Ｐゴシック"/>
                          <a:cs typeface="ＭＳ Ｐゴシック"/>
                        </a:defRPr>
                      </a:lvl9pPr>
                    </a:lstStyle>
                    <a:p>
                      <a:pPr marL="0" marR="0" lvl="0" indent="0" algn="ctr" defTabSz="914400" rtl="0" eaLnBrk="0" fontAlgn="base" latinLnBrk="0" hangingPunct="0">
                        <a:lnSpc>
                          <a:spcPct val="100000"/>
                        </a:lnSpc>
                        <a:spcBef>
                          <a:spcPct val="0"/>
                        </a:spcBef>
                        <a:spcAft>
                          <a:spcPct val="0"/>
                        </a:spcAft>
                        <a:buClr>
                          <a:srgbClr val="56BD25"/>
                        </a:buClr>
                        <a:buSzTx/>
                        <a:buFontTx/>
                        <a:buNone/>
                        <a:tabLst/>
                      </a:pPr>
                      <a:r>
                        <a:rPr kumimoji="0" lang="en-US" sz="1400" b="0" i="0" u="none" strike="noStrike" cap="none" normalizeH="0" baseline="0" smtClean="0">
                          <a:ln>
                            <a:noFill/>
                          </a:ln>
                          <a:solidFill>
                            <a:schemeClr val="bg1"/>
                          </a:solidFill>
                          <a:effectLst/>
                          <a:latin typeface="Arial" charset="0"/>
                          <a:ea typeface="ＭＳ Ｐゴシック" pitchFamily="84" charset="-128"/>
                          <a:cs typeface="Arial" charset="0"/>
                        </a:rPr>
                        <a:t>$4,500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lvl1pPr marL="0" algn="l" defTabSz="914400" rtl="0" eaLnBrk="1" latinLnBrk="0" hangingPunct="1">
                        <a:defRPr sz="1800" kern="1200">
                          <a:solidFill>
                            <a:schemeClr val="tx1"/>
                          </a:solidFill>
                          <a:latin typeface="Arial"/>
                          <a:ea typeface="ＭＳ Ｐゴシック"/>
                          <a:cs typeface="ＭＳ Ｐゴシック"/>
                        </a:defRPr>
                      </a:lvl1pPr>
                      <a:lvl2pPr marL="457200" algn="l" defTabSz="914400" rtl="0" eaLnBrk="1" latinLnBrk="0" hangingPunct="1">
                        <a:defRPr sz="1800" kern="1200">
                          <a:solidFill>
                            <a:schemeClr val="tx1"/>
                          </a:solidFill>
                          <a:latin typeface="Arial"/>
                          <a:ea typeface="ＭＳ Ｐゴシック"/>
                          <a:cs typeface="ＭＳ Ｐゴシック"/>
                        </a:defRPr>
                      </a:lvl2pPr>
                      <a:lvl3pPr marL="914400" algn="l" defTabSz="914400" rtl="0" eaLnBrk="1" latinLnBrk="0" hangingPunct="1">
                        <a:defRPr sz="1800" kern="1200">
                          <a:solidFill>
                            <a:schemeClr val="tx1"/>
                          </a:solidFill>
                          <a:latin typeface="Arial"/>
                          <a:ea typeface="ＭＳ Ｐゴシック"/>
                          <a:cs typeface="ＭＳ Ｐゴシック"/>
                        </a:defRPr>
                      </a:lvl3pPr>
                      <a:lvl4pPr marL="1371600" algn="l" defTabSz="914400" rtl="0" eaLnBrk="1" latinLnBrk="0" hangingPunct="1">
                        <a:defRPr sz="1800" kern="1200">
                          <a:solidFill>
                            <a:schemeClr val="tx1"/>
                          </a:solidFill>
                          <a:latin typeface="Arial"/>
                          <a:ea typeface="ＭＳ Ｐゴシック"/>
                          <a:cs typeface="ＭＳ Ｐゴシック"/>
                        </a:defRPr>
                      </a:lvl4pPr>
                      <a:lvl5pPr marL="1828800" algn="l" defTabSz="914400" rtl="0" eaLnBrk="1" latinLnBrk="0" hangingPunct="1">
                        <a:defRPr sz="1800" kern="1200">
                          <a:solidFill>
                            <a:schemeClr val="tx1"/>
                          </a:solidFill>
                          <a:latin typeface="Arial"/>
                          <a:ea typeface="ＭＳ Ｐゴシック"/>
                          <a:cs typeface="ＭＳ Ｐゴシック"/>
                        </a:defRPr>
                      </a:lvl5pPr>
                      <a:lvl6pPr marL="2286000" algn="l" defTabSz="914400" rtl="0" eaLnBrk="1" latinLnBrk="0" hangingPunct="1">
                        <a:defRPr sz="1800" kern="1200">
                          <a:solidFill>
                            <a:schemeClr val="tx1"/>
                          </a:solidFill>
                          <a:latin typeface="Arial"/>
                          <a:ea typeface="ＭＳ Ｐゴシック"/>
                          <a:cs typeface="ＭＳ Ｐゴシック"/>
                        </a:defRPr>
                      </a:lvl6pPr>
                      <a:lvl7pPr marL="2743200" algn="l" defTabSz="914400" rtl="0" eaLnBrk="1" latinLnBrk="0" hangingPunct="1">
                        <a:defRPr sz="1800" kern="1200">
                          <a:solidFill>
                            <a:schemeClr val="tx1"/>
                          </a:solidFill>
                          <a:latin typeface="Arial"/>
                          <a:ea typeface="ＭＳ Ｐゴシック"/>
                          <a:cs typeface="ＭＳ Ｐゴシック"/>
                        </a:defRPr>
                      </a:lvl7pPr>
                      <a:lvl8pPr marL="3200400" algn="l" defTabSz="914400" rtl="0" eaLnBrk="1" latinLnBrk="0" hangingPunct="1">
                        <a:defRPr sz="1800" kern="1200">
                          <a:solidFill>
                            <a:schemeClr val="tx1"/>
                          </a:solidFill>
                          <a:latin typeface="Arial"/>
                          <a:ea typeface="ＭＳ Ｐゴシック"/>
                          <a:cs typeface="ＭＳ Ｐゴシック"/>
                        </a:defRPr>
                      </a:lvl8pPr>
                      <a:lvl9pPr marL="3657600" algn="l" defTabSz="914400" rtl="0" eaLnBrk="1" latinLnBrk="0" hangingPunct="1">
                        <a:defRPr sz="1800" kern="1200">
                          <a:solidFill>
                            <a:schemeClr val="tx1"/>
                          </a:solidFill>
                          <a:latin typeface="Arial"/>
                          <a:ea typeface="ＭＳ Ｐゴシック"/>
                          <a:cs typeface="ＭＳ Ｐゴシック"/>
                        </a:defRPr>
                      </a:lvl9pPr>
                    </a:lstStyle>
                    <a:p>
                      <a:pPr marL="0" marR="0" lvl="0" indent="0" algn="ctr" defTabSz="914400" rtl="0" eaLnBrk="0" fontAlgn="base" latinLnBrk="0" hangingPunct="0">
                        <a:lnSpc>
                          <a:spcPct val="100000"/>
                        </a:lnSpc>
                        <a:spcBef>
                          <a:spcPct val="0"/>
                        </a:spcBef>
                        <a:spcAft>
                          <a:spcPct val="0"/>
                        </a:spcAft>
                        <a:buClr>
                          <a:srgbClr val="56BD25"/>
                        </a:buClr>
                        <a:buSzTx/>
                        <a:buFontTx/>
                        <a:buNone/>
                        <a:tabLst/>
                      </a:pPr>
                      <a:r>
                        <a:rPr kumimoji="0" lang="en-US" sz="1400" b="0" i="0" u="none" strike="noStrike" cap="none" normalizeH="0" baseline="0" dirty="0" smtClean="0">
                          <a:ln>
                            <a:noFill/>
                          </a:ln>
                          <a:solidFill>
                            <a:schemeClr val="bg1"/>
                          </a:solidFill>
                          <a:effectLst/>
                          <a:latin typeface="Arial" charset="0"/>
                          <a:ea typeface="ＭＳ Ｐゴシック" pitchFamily="84" charset="-128"/>
                          <a:cs typeface="Arial" charset="0"/>
                        </a:rPr>
                        <a:t>$6,000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r>
              <a:tr h="577850">
                <a:tc>
                  <a:txBody>
                    <a:bodyPr/>
                    <a:lstStyle>
                      <a:lvl1pPr marL="0" algn="l" defTabSz="914400" rtl="0" eaLnBrk="1" latinLnBrk="0" hangingPunct="1">
                        <a:defRPr sz="1800" kern="1200">
                          <a:solidFill>
                            <a:schemeClr val="tx1"/>
                          </a:solidFill>
                          <a:latin typeface="Arial"/>
                          <a:ea typeface="ＭＳ Ｐゴシック"/>
                          <a:cs typeface="ＭＳ Ｐゴシック"/>
                        </a:defRPr>
                      </a:lvl1pPr>
                      <a:lvl2pPr marL="457200" algn="l" defTabSz="914400" rtl="0" eaLnBrk="1" latinLnBrk="0" hangingPunct="1">
                        <a:defRPr sz="1800" kern="1200">
                          <a:solidFill>
                            <a:schemeClr val="tx1"/>
                          </a:solidFill>
                          <a:latin typeface="Arial"/>
                          <a:ea typeface="ＭＳ Ｐゴシック"/>
                          <a:cs typeface="ＭＳ Ｐゴシック"/>
                        </a:defRPr>
                      </a:lvl2pPr>
                      <a:lvl3pPr marL="914400" algn="l" defTabSz="914400" rtl="0" eaLnBrk="1" latinLnBrk="0" hangingPunct="1">
                        <a:defRPr sz="1800" kern="1200">
                          <a:solidFill>
                            <a:schemeClr val="tx1"/>
                          </a:solidFill>
                          <a:latin typeface="Arial"/>
                          <a:ea typeface="ＭＳ Ｐゴシック"/>
                          <a:cs typeface="ＭＳ Ｐゴシック"/>
                        </a:defRPr>
                      </a:lvl3pPr>
                      <a:lvl4pPr marL="1371600" algn="l" defTabSz="914400" rtl="0" eaLnBrk="1" latinLnBrk="0" hangingPunct="1">
                        <a:defRPr sz="1800" kern="1200">
                          <a:solidFill>
                            <a:schemeClr val="tx1"/>
                          </a:solidFill>
                          <a:latin typeface="Arial"/>
                          <a:ea typeface="ＭＳ Ｐゴシック"/>
                          <a:cs typeface="ＭＳ Ｐゴシック"/>
                        </a:defRPr>
                      </a:lvl4pPr>
                      <a:lvl5pPr marL="1828800" algn="l" defTabSz="914400" rtl="0" eaLnBrk="1" latinLnBrk="0" hangingPunct="1">
                        <a:defRPr sz="1800" kern="1200">
                          <a:solidFill>
                            <a:schemeClr val="tx1"/>
                          </a:solidFill>
                          <a:latin typeface="Arial"/>
                          <a:ea typeface="ＭＳ Ｐゴシック"/>
                          <a:cs typeface="ＭＳ Ｐゴシック"/>
                        </a:defRPr>
                      </a:lvl5pPr>
                      <a:lvl6pPr marL="2286000" algn="l" defTabSz="914400" rtl="0" eaLnBrk="1" latinLnBrk="0" hangingPunct="1">
                        <a:defRPr sz="1800" kern="1200">
                          <a:solidFill>
                            <a:schemeClr val="tx1"/>
                          </a:solidFill>
                          <a:latin typeface="Arial"/>
                          <a:ea typeface="ＭＳ Ｐゴシック"/>
                          <a:cs typeface="ＭＳ Ｐゴシック"/>
                        </a:defRPr>
                      </a:lvl6pPr>
                      <a:lvl7pPr marL="2743200" algn="l" defTabSz="914400" rtl="0" eaLnBrk="1" latinLnBrk="0" hangingPunct="1">
                        <a:defRPr sz="1800" kern="1200">
                          <a:solidFill>
                            <a:schemeClr val="tx1"/>
                          </a:solidFill>
                          <a:latin typeface="Arial"/>
                          <a:ea typeface="ＭＳ Ｐゴシック"/>
                          <a:cs typeface="ＭＳ Ｐゴシック"/>
                        </a:defRPr>
                      </a:lvl7pPr>
                      <a:lvl8pPr marL="3200400" algn="l" defTabSz="914400" rtl="0" eaLnBrk="1" latinLnBrk="0" hangingPunct="1">
                        <a:defRPr sz="1800" kern="1200">
                          <a:solidFill>
                            <a:schemeClr val="tx1"/>
                          </a:solidFill>
                          <a:latin typeface="Arial"/>
                          <a:ea typeface="ＭＳ Ｐゴシック"/>
                          <a:cs typeface="ＭＳ Ｐゴシック"/>
                        </a:defRPr>
                      </a:lvl8pPr>
                      <a:lvl9pPr marL="3657600" algn="l" defTabSz="914400" rtl="0" eaLnBrk="1" latinLnBrk="0" hangingPunct="1">
                        <a:defRPr sz="1800" kern="1200">
                          <a:solidFill>
                            <a:schemeClr val="tx1"/>
                          </a:solidFill>
                          <a:latin typeface="Arial"/>
                          <a:ea typeface="ＭＳ Ｐゴシック"/>
                          <a:cs typeface="ＭＳ Ｐゴシック"/>
                        </a:defRPr>
                      </a:lvl9pPr>
                    </a:lstStyle>
                    <a:p>
                      <a:pPr marL="0" marR="0" lvl="0" indent="0" algn="l" defTabSz="914400" rtl="0" eaLnBrk="0" fontAlgn="base" latinLnBrk="0" hangingPunct="0">
                        <a:lnSpc>
                          <a:spcPct val="100000"/>
                        </a:lnSpc>
                        <a:spcBef>
                          <a:spcPct val="0"/>
                        </a:spcBef>
                        <a:spcAft>
                          <a:spcPct val="0"/>
                        </a:spcAft>
                        <a:buClr>
                          <a:srgbClr val="56BD25"/>
                        </a:buClr>
                        <a:buSzTx/>
                        <a:buFontTx/>
                        <a:buNone/>
                        <a:tabLst/>
                      </a:pPr>
                      <a:r>
                        <a:rPr kumimoji="0" lang="en-US" sz="1400" b="0" i="0" u="none" strike="noStrike" cap="none" normalizeH="0" baseline="0" smtClean="0">
                          <a:ln>
                            <a:noFill/>
                          </a:ln>
                          <a:solidFill>
                            <a:schemeClr val="bg1"/>
                          </a:solidFill>
                          <a:effectLst/>
                          <a:latin typeface="Arial" charset="0"/>
                          <a:ea typeface="ＭＳ Ｐゴシック" pitchFamily="84" charset="-128"/>
                          <a:cs typeface="Arial" charset="0"/>
                        </a:rPr>
                        <a:t>    Juniors, Seniors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lvl1pPr marL="0" algn="l" defTabSz="914400" rtl="0" eaLnBrk="1" latinLnBrk="0" hangingPunct="1">
                        <a:defRPr sz="1800" kern="1200">
                          <a:solidFill>
                            <a:schemeClr val="tx1"/>
                          </a:solidFill>
                          <a:latin typeface="Arial"/>
                          <a:ea typeface="ＭＳ Ｐゴシック"/>
                          <a:cs typeface="ＭＳ Ｐゴシック"/>
                        </a:defRPr>
                      </a:lvl1pPr>
                      <a:lvl2pPr marL="457200" algn="l" defTabSz="914400" rtl="0" eaLnBrk="1" latinLnBrk="0" hangingPunct="1">
                        <a:defRPr sz="1800" kern="1200">
                          <a:solidFill>
                            <a:schemeClr val="tx1"/>
                          </a:solidFill>
                          <a:latin typeface="Arial"/>
                          <a:ea typeface="ＭＳ Ｐゴシック"/>
                          <a:cs typeface="ＭＳ Ｐゴシック"/>
                        </a:defRPr>
                      </a:lvl2pPr>
                      <a:lvl3pPr marL="914400" algn="l" defTabSz="914400" rtl="0" eaLnBrk="1" latinLnBrk="0" hangingPunct="1">
                        <a:defRPr sz="1800" kern="1200">
                          <a:solidFill>
                            <a:schemeClr val="tx1"/>
                          </a:solidFill>
                          <a:latin typeface="Arial"/>
                          <a:ea typeface="ＭＳ Ｐゴシック"/>
                          <a:cs typeface="ＭＳ Ｐゴシック"/>
                        </a:defRPr>
                      </a:lvl3pPr>
                      <a:lvl4pPr marL="1371600" algn="l" defTabSz="914400" rtl="0" eaLnBrk="1" latinLnBrk="0" hangingPunct="1">
                        <a:defRPr sz="1800" kern="1200">
                          <a:solidFill>
                            <a:schemeClr val="tx1"/>
                          </a:solidFill>
                          <a:latin typeface="Arial"/>
                          <a:ea typeface="ＭＳ Ｐゴシック"/>
                          <a:cs typeface="ＭＳ Ｐゴシック"/>
                        </a:defRPr>
                      </a:lvl4pPr>
                      <a:lvl5pPr marL="1828800" algn="l" defTabSz="914400" rtl="0" eaLnBrk="1" latinLnBrk="0" hangingPunct="1">
                        <a:defRPr sz="1800" kern="1200">
                          <a:solidFill>
                            <a:schemeClr val="tx1"/>
                          </a:solidFill>
                          <a:latin typeface="Arial"/>
                          <a:ea typeface="ＭＳ Ｐゴシック"/>
                          <a:cs typeface="ＭＳ Ｐゴシック"/>
                        </a:defRPr>
                      </a:lvl5pPr>
                      <a:lvl6pPr marL="2286000" algn="l" defTabSz="914400" rtl="0" eaLnBrk="1" latinLnBrk="0" hangingPunct="1">
                        <a:defRPr sz="1800" kern="1200">
                          <a:solidFill>
                            <a:schemeClr val="tx1"/>
                          </a:solidFill>
                          <a:latin typeface="Arial"/>
                          <a:ea typeface="ＭＳ Ｐゴシック"/>
                          <a:cs typeface="ＭＳ Ｐゴシック"/>
                        </a:defRPr>
                      </a:lvl6pPr>
                      <a:lvl7pPr marL="2743200" algn="l" defTabSz="914400" rtl="0" eaLnBrk="1" latinLnBrk="0" hangingPunct="1">
                        <a:defRPr sz="1800" kern="1200">
                          <a:solidFill>
                            <a:schemeClr val="tx1"/>
                          </a:solidFill>
                          <a:latin typeface="Arial"/>
                          <a:ea typeface="ＭＳ Ｐゴシック"/>
                          <a:cs typeface="ＭＳ Ｐゴシック"/>
                        </a:defRPr>
                      </a:lvl7pPr>
                      <a:lvl8pPr marL="3200400" algn="l" defTabSz="914400" rtl="0" eaLnBrk="1" latinLnBrk="0" hangingPunct="1">
                        <a:defRPr sz="1800" kern="1200">
                          <a:solidFill>
                            <a:schemeClr val="tx1"/>
                          </a:solidFill>
                          <a:latin typeface="Arial"/>
                          <a:ea typeface="ＭＳ Ｐゴシック"/>
                          <a:cs typeface="ＭＳ Ｐゴシック"/>
                        </a:defRPr>
                      </a:lvl8pPr>
                      <a:lvl9pPr marL="3657600" algn="l" defTabSz="914400" rtl="0" eaLnBrk="1" latinLnBrk="0" hangingPunct="1">
                        <a:defRPr sz="1800" kern="1200">
                          <a:solidFill>
                            <a:schemeClr val="tx1"/>
                          </a:solidFill>
                          <a:latin typeface="Arial"/>
                          <a:ea typeface="ＭＳ Ｐゴシック"/>
                          <a:cs typeface="ＭＳ Ｐゴシック"/>
                        </a:defRPr>
                      </a:lvl9pPr>
                    </a:lstStyle>
                    <a:p>
                      <a:pPr marL="0" marR="0" lvl="0" indent="0" algn="ctr" defTabSz="914400" rtl="0" eaLnBrk="0" fontAlgn="base" latinLnBrk="0" hangingPunct="0">
                        <a:lnSpc>
                          <a:spcPct val="100000"/>
                        </a:lnSpc>
                        <a:spcBef>
                          <a:spcPct val="0"/>
                        </a:spcBef>
                        <a:spcAft>
                          <a:spcPct val="0"/>
                        </a:spcAft>
                        <a:buClr>
                          <a:srgbClr val="56BD25"/>
                        </a:buClr>
                        <a:buSzTx/>
                        <a:buFontTx/>
                        <a:buNone/>
                        <a:tabLst/>
                      </a:pPr>
                      <a:r>
                        <a:rPr kumimoji="0" lang="en-US" sz="1400" b="0" i="0" u="none" strike="noStrike" cap="none" normalizeH="0" baseline="0" smtClean="0">
                          <a:ln>
                            <a:noFill/>
                          </a:ln>
                          <a:solidFill>
                            <a:schemeClr val="bg1"/>
                          </a:solidFill>
                          <a:effectLst/>
                          <a:latin typeface="Arial" charset="0"/>
                          <a:ea typeface="ＭＳ Ｐゴシック" pitchFamily="84" charset="-128"/>
                          <a:cs typeface="Arial" charset="0"/>
                        </a:rPr>
                        <a:t>$5,500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lvl1pPr marL="0" algn="l" defTabSz="914400" rtl="0" eaLnBrk="1" latinLnBrk="0" hangingPunct="1">
                        <a:defRPr sz="1800" kern="1200">
                          <a:solidFill>
                            <a:schemeClr val="tx1"/>
                          </a:solidFill>
                          <a:latin typeface="Arial"/>
                          <a:ea typeface="ＭＳ Ｐゴシック"/>
                          <a:cs typeface="ＭＳ Ｐゴシック"/>
                        </a:defRPr>
                      </a:lvl1pPr>
                      <a:lvl2pPr marL="457200" algn="l" defTabSz="914400" rtl="0" eaLnBrk="1" latinLnBrk="0" hangingPunct="1">
                        <a:defRPr sz="1800" kern="1200">
                          <a:solidFill>
                            <a:schemeClr val="tx1"/>
                          </a:solidFill>
                          <a:latin typeface="Arial"/>
                          <a:ea typeface="ＭＳ Ｐゴシック"/>
                          <a:cs typeface="ＭＳ Ｐゴシック"/>
                        </a:defRPr>
                      </a:lvl2pPr>
                      <a:lvl3pPr marL="914400" algn="l" defTabSz="914400" rtl="0" eaLnBrk="1" latinLnBrk="0" hangingPunct="1">
                        <a:defRPr sz="1800" kern="1200">
                          <a:solidFill>
                            <a:schemeClr val="tx1"/>
                          </a:solidFill>
                          <a:latin typeface="Arial"/>
                          <a:ea typeface="ＭＳ Ｐゴシック"/>
                          <a:cs typeface="ＭＳ Ｐゴシック"/>
                        </a:defRPr>
                      </a:lvl3pPr>
                      <a:lvl4pPr marL="1371600" algn="l" defTabSz="914400" rtl="0" eaLnBrk="1" latinLnBrk="0" hangingPunct="1">
                        <a:defRPr sz="1800" kern="1200">
                          <a:solidFill>
                            <a:schemeClr val="tx1"/>
                          </a:solidFill>
                          <a:latin typeface="Arial"/>
                          <a:ea typeface="ＭＳ Ｐゴシック"/>
                          <a:cs typeface="ＭＳ Ｐゴシック"/>
                        </a:defRPr>
                      </a:lvl4pPr>
                      <a:lvl5pPr marL="1828800" algn="l" defTabSz="914400" rtl="0" eaLnBrk="1" latinLnBrk="0" hangingPunct="1">
                        <a:defRPr sz="1800" kern="1200">
                          <a:solidFill>
                            <a:schemeClr val="tx1"/>
                          </a:solidFill>
                          <a:latin typeface="Arial"/>
                          <a:ea typeface="ＭＳ Ｐゴシック"/>
                          <a:cs typeface="ＭＳ Ｐゴシック"/>
                        </a:defRPr>
                      </a:lvl5pPr>
                      <a:lvl6pPr marL="2286000" algn="l" defTabSz="914400" rtl="0" eaLnBrk="1" latinLnBrk="0" hangingPunct="1">
                        <a:defRPr sz="1800" kern="1200">
                          <a:solidFill>
                            <a:schemeClr val="tx1"/>
                          </a:solidFill>
                          <a:latin typeface="Arial"/>
                          <a:ea typeface="ＭＳ Ｐゴシック"/>
                          <a:cs typeface="ＭＳ Ｐゴシック"/>
                        </a:defRPr>
                      </a:lvl6pPr>
                      <a:lvl7pPr marL="2743200" algn="l" defTabSz="914400" rtl="0" eaLnBrk="1" latinLnBrk="0" hangingPunct="1">
                        <a:defRPr sz="1800" kern="1200">
                          <a:solidFill>
                            <a:schemeClr val="tx1"/>
                          </a:solidFill>
                          <a:latin typeface="Arial"/>
                          <a:ea typeface="ＭＳ Ｐゴシック"/>
                          <a:cs typeface="ＭＳ Ｐゴシック"/>
                        </a:defRPr>
                      </a:lvl7pPr>
                      <a:lvl8pPr marL="3200400" algn="l" defTabSz="914400" rtl="0" eaLnBrk="1" latinLnBrk="0" hangingPunct="1">
                        <a:defRPr sz="1800" kern="1200">
                          <a:solidFill>
                            <a:schemeClr val="tx1"/>
                          </a:solidFill>
                          <a:latin typeface="Arial"/>
                          <a:ea typeface="ＭＳ Ｐゴシック"/>
                          <a:cs typeface="ＭＳ Ｐゴシック"/>
                        </a:defRPr>
                      </a:lvl8pPr>
                      <a:lvl9pPr marL="3657600" algn="l" defTabSz="914400" rtl="0" eaLnBrk="1" latinLnBrk="0" hangingPunct="1">
                        <a:defRPr sz="1800" kern="1200">
                          <a:solidFill>
                            <a:schemeClr val="tx1"/>
                          </a:solidFill>
                          <a:latin typeface="Arial"/>
                          <a:ea typeface="ＭＳ Ｐゴシック"/>
                          <a:cs typeface="ＭＳ Ｐゴシック"/>
                        </a:defRPr>
                      </a:lvl9pPr>
                    </a:lstStyle>
                    <a:p>
                      <a:pPr marL="0" marR="0" lvl="0" indent="0" algn="ctr" defTabSz="914400" rtl="0" eaLnBrk="0" fontAlgn="base" latinLnBrk="0" hangingPunct="0">
                        <a:lnSpc>
                          <a:spcPct val="100000"/>
                        </a:lnSpc>
                        <a:spcBef>
                          <a:spcPct val="0"/>
                        </a:spcBef>
                        <a:spcAft>
                          <a:spcPct val="0"/>
                        </a:spcAft>
                        <a:buClr>
                          <a:srgbClr val="56BD25"/>
                        </a:buClr>
                        <a:buSzTx/>
                        <a:buFontTx/>
                        <a:buNone/>
                        <a:tabLst/>
                      </a:pPr>
                      <a:r>
                        <a:rPr kumimoji="0" lang="en-US" sz="1400" b="0" i="0" u="none" strike="noStrike" cap="none" normalizeH="0" baseline="0" dirty="0" smtClean="0">
                          <a:ln>
                            <a:noFill/>
                          </a:ln>
                          <a:solidFill>
                            <a:schemeClr val="bg1"/>
                          </a:solidFill>
                          <a:effectLst/>
                          <a:latin typeface="Arial" charset="0"/>
                          <a:ea typeface="ＭＳ Ｐゴシック" pitchFamily="84" charset="-128"/>
                          <a:cs typeface="Arial" charset="0"/>
                        </a:rPr>
                        <a:t>$7000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r>
              <a:tr h="579438">
                <a:tc>
                  <a:txBody>
                    <a:bodyPr/>
                    <a:lstStyle>
                      <a:lvl1pPr marL="0" algn="l" defTabSz="914400" rtl="0" eaLnBrk="1" latinLnBrk="0" hangingPunct="1">
                        <a:defRPr sz="1800" kern="1200">
                          <a:solidFill>
                            <a:schemeClr val="tx1"/>
                          </a:solidFill>
                          <a:latin typeface="Arial"/>
                          <a:ea typeface="ＭＳ Ｐゴシック"/>
                          <a:cs typeface="ＭＳ Ｐゴシック"/>
                        </a:defRPr>
                      </a:lvl1pPr>
                      <a:lvl2pPr marL="457200" algn="l" defTabSz="914400" rtl="0" eaLnBrk="1" latinLnBrk="0" hangingPunct="1">
                        <a:defRPr sz="1800" kern="1200">
                          <a:solidFill>
                            <a:schemeClr val="tx1"/>
                          </a:solidFill>
                          <a:latin typeface="Arial"/>
                          <a:ea typeface="ＭＳ Ｐゴシック"/>
                          <a:cs typeface="ＭＳ Ｐゴシック"/>
                        </a:defRPr>
                      </a:lvl2pPr>
                      <a:lvl3pPr marL="914400" algn="l" defTabSz="914400" rtl="0" eaLnBrk="1" latinLnBrk="0" hangingPunct="1">
                        <a:defRPr sz="1800" kern="1200">
                          <a:solidFill>
                            <a:schemeClr val="tx1"/>
                          </a:solidFill>
                          <a:latin typeface="Arial"/>
                          <a:ea typeface="ＭＳ Ｐゴシック"/>
                          <a:cs typeface="ＭＳ Ｐゴシック"/>
                        </a:defRPr>
                      </a:lvl3pPr>
                      <a:lvl4pPr marL="1371600" algn="l" defTabSz="914400" rtl="0" eaLnBrk="1" latinLnBrk="0" hangingPunct="1">
                        <a:defRPr sz="1800" kern="1200">
                          <a:solidFill>
                            <a:schemeClr val="tx1"/>
                          </a:solidFill>
                          <a:latin typeface="Arial"/>
                          <a:ea typeface="ＭＳ Ｐゴシック"/>
                          <a:cs typeface="ＭＳ Ｐゴシック"/>
                        </a:defRPr>
                      </a:lvl4pPr>
                      <a:lvl5pPr marL="1828800" algn="l" defTabSz="914400" rtl="0" eaLnBrk="1" latinLnBrk="0" hangingPunct="1">
                        <a:defRPr sz="1800" kern="1200">
                          <a:solidFill>
                            <a:schemeClr val="tx1"/>
                          </a:solidFill>
                          <a:latin typeface="Arial"/>
                          <a:ea typeface="ＭＳ Ｐゴシック"/>
                          <a:cs typeface="ＭＳ Ｐゴシック"/>
                        </a:defRPr>
                      </a:lvl5pPr>
                      <a:lvl6pPr marL="2286000" algn="l" defTabSz="914400" rtl="0" eaLnBrk="1" latinLnBrk="0" hangingPunct="1">
                        <a:defRPr sz="1800" kern="1200">
                          <a:solidFill>
                            <a:schemeClr val="tx1"/>
                          </a:solidFill>
                          <a:latin typeface="Arial"/>
                          <a:ea typeface="ＭＳ Ｐゴシック"/>
                          <a:cs typeface="ＭＳ Ｐゴシック"/>
                        </a:defRPr>
                      </a:lvl6pPr>
                      <a:lvl7pPr marL="2743200" algn="l" defTabSz="914400" rtl="0" eaLnBrk="1" latinLnBrk="0" hangingPunct="1">
                        <a:defRPr sz="1800" kern="1200">
                          <a:solidFill>
                            <a:schemeClr val="tx1"/>
                          </a:solidFill>
                          <a:latin typeface="Arial"/>
                          <a:ea typeface="ＭＳ Ｐゴシック"/>
                          <a:cs typeface="ＭＳ Ｐゴシック"/>
                        </a:defRPr>
                      </a:lvl7pPr>
                      <a:lvl8pPr marL="3200400" algn="l" defTabSz="914400" rtl="0" eaLnBrk="1" latinLnBrk="0" hangingPunct="1">
                        <a:defRPr sz="1800" kern="1200">
                          <a:solidFill>
                            <a:schemeClr val="tx1"/>
                          </a:solidFill>
                          <a:latin typeface="Arial"/>
                          <a:ea typeface="ＭＳ Ｐゴシック"/>
                          <a:cs typeface="ＭＳ Ｐゴシック"/>
                        </a:defRPr>
                      </a:lvl8pPr>
                      <a:lvl9pPr marL="3657600" algn="l" defTabSz="914400" rtl="0" eaLnBrk="1" latinLnBrk="0" hangingPunct="1">
                        <a:defRPr sz="1800" kern="1200">
                          <a:solidFill>
                            <a:schemeClr val="tx1"/>
                          </a:solidFill>
                          <a:latin typeface="Arial"/>
                          <a:ea typeface="ＭＳ Ｐゴシック"/>
                          <a:cs typeface="ＭＳ Ｐゴシック"/>
                        </a:defRPr>
                      </a:lvl9pPr>
                    </a:lstStyle>
                    <a:p>
                      <a:pPr marL="0" marR="0" lvl="0" indent="0" algn="l" defTabSz="914400" rtl="0" eaLnBrk="0" fontAlgn="base" latinLnBrk="0" hangingPunct="0">
                        <a:lnSpc>
                          <a:spcPct val="100000"/>
                        </a:lnSpc>
                        <a:spcBef>
                          <a:spcPct val="0"/>
                        </a:spcBef>
                        <a:spcAft>
                          <a:spcPct val="0"/>
                        </a:spcAft>
                        <a:buClr>
                          <a:srgbClr val="56BD25"/>
                        </a:buClr>
                        <a:buSzTx/>
                        <a:buFontTx/>
                        <a:buNone/>
                        <a:tabLst/>
                      </a:pPr>
                      <a:r>
                        <a:rPr kumimoji="0" lang="en-US" sz="1400" b="0" i="0" u="none" strike="noStrike" cap="none" normalizeH="0" baseline="0" smtClean="0">
                          <a:ln>
                            <a:noFill/>
                          </a:ln>
                          <a:solidFill>
                            <a:schemeClr val="bg1"/>
                          </a:solidFill>
                          <a:effectLst/>
                          <a:latin typeface="Arial" charset="0"/>
                          <a:ea typeface="ＭＳ Ｐゴシック" pitchFamily="84" charset="-128"/>
                          <a:cs typeface="Arial" charset="0"/>
                        </a:rPr>
                        <a:t>    Graduate or Professional</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lvl1pPr marL="0" algn="l" defTabSz="914400" rtl="0" eaLnBrk="1" latinLnBrk="0" hangingPunct="1">
                        <a:defRPr sz="1800" kern="1200">
                          <a:solidFill>
                            <a:schemeClr val="tx1"/>
                          </a:solidFill>
                          <a:latin typeface="Arial"/>
                          <a:ea typeface="ＭＳ Ｐゴシック"/>
                          <a:cs typeface="ＭＳ Ｐゴシック"/>
                        </a:defRPr>
                      </a:lvl1pPr>
                      <a:lvl2pPr marL="457200" algn="l" defTabSz="914400" rtl="0" eaLnBrk="1" latinLnBrk="0" hangingPunct="1">
                        <a:defRPr sz="1800" kern="1200">
                          <a:solidFill>
                            <a:schemeClr val="tx1"/>
                          </a:solidFill>
                          <a:latin typeface="Arial"/>
                          <a:ea typeface="ＭＳ Ｐゴシック"/>
                          <a:cs typeface="ＭＳ Ｐゴシック"/>
                        </a:defRPr>
                      </a:lvl2pPr>
                      <a:lvl3pPr marL="914400" algn="l" defTabSz="914400" rtl="0" eaLnBrk="1" latinLnBrk="0" hangingPunct="1">
                        <a:defRPr sz="1800" kern="1200">
                          <a:solidFill>
                            <a:schemeClr val="tx1"/>
                          </a:solidFill>
                          <a:latin typeface="Arial"/>
                          <a:ea typeface="ＭＳ Ｐゴシック"/>
                          <a:cs typeface="ＭＳ Ｐゴシック"/>
                        </a:defRPr>
                      </a:lvl3pPr>
                      <a:lvl4pPr marL="1371600" algn="l" defTabSz="914400" rtl="0" eaLnBrk="1" latinLnBrk="0" hangingPunct="1">
                        <a:defRPr sz="1800" kern="1200">
                          <a:solidFill>
                            <a:schemeClr val="tx1"/>
                          </a:solidFill>
                          <a:latin typeface="Arial"/>
                          <a:ea typeface="ＭＳ Ｐゴシック"/>
                          <a:cs typeface="ＭＳ Ｐゴシック"/>
                        </a:defRPr>
                      </a:lvl4pPr>
                      <a:lvl5pPr marL="1828800" algn="l" defTabSz="914400" rtl="0" eaLnBrk="1" latinLnBrk="0" hangingPunct="1">
                        <a:defRPr sz="1800" kern="1200">
                          <a:solidFill>
                            <a:schemeClr val="tx1"/>
                          </a:solidFill>
                          <a:latin typeface="Arial"/>
                          <a:ea typeface="ＭＳ Ｐゴシック"/>
                          <a:cs typeface="ＭＳ Ｐゴシック"/>
                        </a:defRPr>
                      </a:lvl5pPr>
                      <a:lvl6pPr marL="2286000" algn="l" defTabSz="914400" rtl="0" eaLnBrk="1" latinLnBrk="0" hangingPunct="1">
                        <a:defRPr sz="1800" kern="1200">
                          <a:solidFill>
                            <a:schemeClr val="tx1"/>
                          </a:solidFill>
                          <a:latin typeface="Arial"/>
                          <a:ea typeface="ＭＳ Ｐゴシック"/>
                          <a:cs typeface="ＭＳ Ｐゴシック"/>
                        </a:defRPr>
                      </a:lvl6pPr>
                      <a:lvl7pPr marL="2743200" algn="l" defTabSz="914400" rtl="0" eaLnBrk="1" latinLnBrk="0" hangingPunct="1">
                        <a:defRPr sz="1800" kern="1200">
                          <a:solidFill>
                            <a:schemeClr val="tx1"/>
                          </a:solidFill>
                          <a:latin typeface="Arial"/>
                          <a:ea typeface="ＭＳ Ｐゴシック"/>
                          <a:cs typeface="ＭＳ Ｐゴシック"/>
                        </a:defRPr>
                      </a:lvl7pPr>
                      <a:lvl8pPr marL="3200400" algn="l" defTabSz="914400" rtl="0" eaLnBrk="1" latinLnBrk="0" hangingPunct="1">
                        <a:defRPr sz="1800" kern="1200">
                          <a:solidFill>
                            <a:schemeClr val="tx1"/>
                          </a:solidFill>
                          <a:latin typeface="Arial"/>
                          <a:ea typeface="ＭＳ Ｐゴシック"/>
                          <a:cs typeface="ＭＳ Ｐゴシック"/>
                        </a:defRPr>
                      </a:lvl8pPr>
                      <a:lvl9pPr marL="3657600" algn="l" defTabSz="914400" rtl="0" eaLnBrk="1" latinLnBrk="0" hangingPunct="1">
                        <a:defRPr sz="1800" kern="1200">
                          <a:solidFill>
                            <a:schemeClr val="tx1"/>
                          </a:solidFill>
                          <a:latin typeface="Arial"/>
                          <a:ea typeface="ＭＳ Ｐゴシック"/>
                          <a:cs typeface="ＭＳ Ｐゴシック"/>
                        </a:defRPr>
                      </a:lvl9pPr>
                    </a:lstStyle>
                    <a:p>
                      <a:pPr marL="0" marR="0" lvl="0" indent="0" algn="ctr" defTabSz="914400" rtl="0" eaLnBrk="0" fontAlgn="base" latinLnBrk="0" hangingPunct="0">
                        <a:lnSpc>
                          <a:spcPct val="100000"/>
                        </a:lnSpc>
                        <a:spcBef>
                          <a:spcPct val="0"/>
                        </a:spcBef>
                        <a:spcAft>
                          <a:spcPct val="0"/>
                        </a:spcAft>
                        <a:buClr>
                          <a:srgbClr val="56BD25"/>
                        </a:buClr>
                        <a:buSzTx/>
                        <a:buFontTx/>
                        <a:buNone/>
                        <a:tabLst/>
                      </a:pPr>
                      <a:r>
                        <a:rPr kumimoji="0" lang="en-US" sz="1400" b="0" i="0" u="none" strike="noStrike" cap="none" normalizeH="0" baseline="0" smtClean="0">
                          <a:ln>
                            <a:noFill/>
                          </a:ln>
                          <a:solidFill>
                            <a:schemeClr val="bg1"/>
                          </a:solidFill>
                          <a:effectLst/>
                          <a:latin typeface="Arial" charset="0"/>
                          <a:ea typeface="ＭＳ Ｐゴシック" pitchFamily="84" charset="-128"/>
                          <a:cs typeface="Arial" charset="0"/>
                        </a:rPr>
                        <a:t>$8,500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lvl1pPr marL="0" algn="l" defTabSz="914400" rtl="0" eaLnBrk="1" latinLnBrk="0" hangingPunct="1">
                        <a:defRPr sz="1800" kern="1200">
                          <a:solidFill>
                            <a:schemeClr val="tx1"/>
                          </a:solidFill>
                          <a:latin typeface="Arial"/>
                          <a:ea typeface="ＭＳ Ｐゴシック"/>
                          <a:cs typeface="ＭＳ Ｐゴシック"/>
                        </a:defRPr>
                      </a:lvl1pPr>
                      <a:lvl2pPr marL="457200" algn="l" defTabSz="914400" rtl="0" eaLnBrk="1" latinLnBrk="0" hangingPunct="1">
                        <a:defRPr sz="1800" kern="1200">
                          <a:solidFill>
                            <a:schemeClr val="tx1"/>
                          </a:solidFill>
                          <a:latin typeface="Arial"/>
                          <a:ea typeface="ＭＳ Ｐゴシック"/>
                          <a:cs typeface="ＭＳ Ｐゴシック"/>
                        </a:defRPr>
                      </a:lvl2pPr>
                      <a:lvl3pPr marL="914400" algn="l" defTabSz="914400" rtl="0" eaLnBrk="1" latinLnBrk="0" hangingPunct="1">
                        <a:defRPr sz="1800" kern="1200">
                          <a:solidFill>
                            <a:schemeClr val="tx1"/>
                          </a:solidFill>
                          <a:latin typeface="Arial"/>
                          <a:ea typeface="ＭＳ Ｐゴシック"/>
                          <a:cs typeface="ＭＳ Ｐゴシック"/>
                        </a:defRPr>
                      </a:lvl3pPr>
                      <a:lvl4pPr marL="1371600" algn="l" defTabSz="914400" rtl="0" eaLnBrk="1" latinLnBrk="0" hangingPunct="1">
                        <a:defRPr sz="1800" kern="1200">
                          <a:solidFill>
                            <a:schemeClr val="tx1"/>
                          </a:solidFill>
                          <a:latin typeface="Arial"/>
                          <a:ea typeface="ＭＳ Ｐゴシック"/>
                          <a:cs typeface="ＭＳ Ｐゴシック"/>
                        </a:defRPr>
                      </a:lvl4pPr>
                      <a:lvl5pPr marL="1828800" algn="l" defTabSz="914400" rtl="0" eaLnBrk="1" latinLnBrk="0" hangingPunct="1">
                        <a:defRPr sz="1800" kern="1200">
                          <a:solidFill>
                            <a:schemeClr val="tx1"/>
                          </a:solidFill>
                          <a:latin typeface="Arial"/>
                          <a:ea typeface="ＭＳ Ｐゴシック"/>
                          <a:cs typeface="ＭＳ Ｐゴシック"/>
                        </a:defRPr>
                      </a:lvl5pPr>
                      <a:lvl6pPr marL="2286000" algn="l" defTabSz="914400" rtl="0" eaLnBrk="1" latinLnBrk="0" hangingPunct="1">
                        <a:defRPr sz="1800" kern="1200">
                          <a:solidFill>
                            <a:schemeClr val="tx1"/>
                          </a:solidFill>
                          <a:latin typeface="Arial"/>
                          <a:ea typeface="ＭＳ Ｐゴシック"/>
                          <a:cs typeface="ＭＳ Ｐゴシック"/>
                        </a:defRPr>
                      </a:lvl6pPr>
                      <a:lvl7pPr marL="2743200" algn="l" defTabSz="914400" rtl="0" eaLnBrk="1" latinLnBrk="0" hangingPunct="1">
                        <a:defRPr sz="1800" kern="1200">
                          <a:solidFill>
                            <a:schemeClr val="tx1"/>
                          </a:solidFill>
                          <a:latin typeface="Arial"/>
                          <a:ea typeface="ＭＳ Ｐゴシック"/>
                          <a:cs typeface="ＭＳ Ｐゴシック"/>
                        </a:defRPr>
                      </a:lvl7pPr>
                      <a:lvl8pPr marL="3200400" algn="l" defTabSz="914400" rtl="0" eaLnBrk="1" latinLnBrk="0" hangingPunct="1">
                        <a:defRPr sz="1800" kern="1200">
                          <a:solidFill>
                            <a:schemeClr val="tx1"/>
                          </a:solidFill>
                          <a:latin typeface="Arial"/>
                          <a:ea typeface="ＭＳ Ｐゴシック"/>
                          <a:cs typeface="ＭＳ Ｐゴシック"/>
                        </a:defRPr>
                      </a:lvl8pPr>
                      <a:lvl9pPr marL="3657600" algn="l" defTabSz="914400" rtl="0" eaLnBrk="1" latinLnBrk="0" hangingPunct="1">
                        <a:defRPr sz="1800" kern="1200">
                          <a:solidFill>
                            <a:schemeClr val="tx1"/>
                          </a:solidFill>
                          <a:latin typeface="Arial"/>
                          <a:ea typeface="ＭＳ Ｐゴシック"/>
                          <a:cs typeface="ＭＳ Ｐゴシック"/>
                        </a:defRPr>
                      </a:lvl9pPr>
                    </a:lstStyle>
                    <a:p>
                      <a:pPr marL="0" marR="0" lvl="0" indent="0" algn="ctr" defTabSz="914400" rtl="0" eaLnBrk="0" fontAlgn="base" latinLnBrk="0" hangingPunct="0">
                        <a:lnSpc>
                          <a:spcPct val="100000"/>
                        </a:lnSpc>
                        <a:spcBef>
                          <a:spcPct val="0"/>
                        </a:spcBef>
                        <a:spcAft>
                          <a:spcPct val="0"/>
                        </a:spcAft>
                        <a:buClr>
                          <a:srgbClr val="56BD25"/>
                        </a:buClr>
                        <a:buSzTx/>
                        <a:buFontTx/>
                        <a:buNone/>
                        <a:tabLst/>
                      </a:pPr>
                      <a:r>
                        <a:rPr kumimoji="0" lang="en-US" sz="1400" b="0" i="0" u="none" strike="noStrike" cap="none" normalizeH="0" baseline="0" dirty="0" smtClean="0">
                          <a:ln>
                            <a:noFill/>
                          </a:ln>
                          <a:solidFill>
                            <a:schemeClr val="bg1"/>
                          </a:solidFill>
                          <a:effectLst/>
                          <a:latin typeface="Arial" charset="0"/>
                          <a:ea typeface="ＭＳ Ｐゴシック" pitchFamily="84" charset="-128"/>
                          <a:cs typeface="Arial" charset="0"/>
                        </a:rPr>
                        <a:t>$12,000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r>
            </a:tbl>
          </a:graphicData>
        </a:graphic>
      </p:graphicFrame>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91922102"/>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Federal Direct PLUS Loan</a:t>
            </a:r>
            <a:endParaRPr lang="en-US" dirty="0"/>
          </a:p>
        </p:txBody>
      </p:sp>
      <p:sp>
        <p:nvSpPr>
          <p:cNvPr id="3" name="Content Placeholder 2"/>
          <p:cNvSpPr>
            <a:spLocks noGrp="1"/>
          </p:cNvSpPr>
          <p:nvPr>
            <p:ph idx="1"/>
          </p:nvPr>
        </p:nvSpPr>
        <p:spPr>
          <a:xfrm>
            <a:off x="457200" y="1676400"/>
            <a:ext cx="8229600" cy="4724400"/>
          </a:xfrm>
        </p:spPr>
        <p:txBody>
          <a:bodyPr>
            <a:normAutofit/>
          </a:bodyPr>
          <a:lstStyle/>
          <a:p>
            <a:r>
              <a:rPr lang="en-US" dirty="0" smtClean="0"/>
              <a:t>For parents or graduate level students</a:t>
            </a:r>
          </a:p>
          <a:p>
            <a:r>
              <a:rPr lang="en-US" dirty="0"/>
              <a:t>There is no borrowing limit on the Parent PLUS </a:t>
            </a:r>
            <a:r>
              <a:rPr lang="en-US" dirty="0" smtClean="0"/>
              <a:t>Loan</a:t>
            </a:r>
            <a:endParaRPr lang="en-US" dirty="0"/>
          </a:p>
          <a:p>
            <a:r>
              <a:rPr lang="en-US" dirty="0"/>
              <a:t>Education Cost minus Financial Aid equals the amount of which you can </a:t>
            </a:r>
            <a:r>
              <a:rPr lang="en-US" dirty="0" smtClean="0"/>
              <a:t>borrow</a:t>
            </a:r>
            <a:endParaRPr lang="en-US" dirty="0"/>
          </a:p>
          <a:p>
            <a:r>
              <a:rPr lang="en-US" dirty="0"/>
              <a:t>Credit check is required on this </a:t>
            </a:r>
            <a:r>
              <a:rPr lang="en-US" dirty="0" smtClean="0"/>
              <a:t>loan, but no </a:t>
            </a:r>
            <a:r>
              <a:rPr lang="en-US" dirty="0"/>
              <a:t>debt-to-income </a:t>
            </a:r>
            <a:r>
              <a:rPr lang="en-US" dirty="0" smtClean="0"/>
              <a:t>test</a:t>
            </a:r>
            <a:endParaRPr lang="en-US" dirty="0"/>
          </a:p>
          <a:p>
            <a:r>
              <a:rPr lang="en-US" dirty="0" smtClean="0"/>
              <a:t>Fees </a:t>
            </a:r>
            <a:r>
              <a:rPr lang="en-US" dirty="0"/>
              <a:t>will be deducted from </a:t>
            </a:r>
            <a:r>
              <a:rPr lang="en-US" dirty="0" smtClean="0"/>
              <a:t>disbursements</a:t>
            </a:r>
            <a:endParaRPr lang="en-US" dirty="0"/>
          </a:p>
          <a:p>
            <a:r>
              <a:rPr lang="en-US" dirty="0"/>
              <a:t>Principal payment can be deferred while student is in school (interest will continue to accrue</a:t>
            </a:r>
            <a:r>
              <a:rPr lang="en-US" dirty="0" smtClean="0"/>
              <a:t>).</a:t>
            </a:r>
          </a:p>
          <a:p>
            <a:r>
              <a:rPr lang="en-US" dirty="0"/>
              <a:t>All loans must be repaid within 10 years</a:t>
            </a:r>
          </a:p>
          <a:p>
            <a:endParaRPr lang="en-US" dirty="0"/>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29179411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Alternative/Private Education Loans</a:t>
            </a:r>
            <a:endParaRPr lang="en-US" dirty="0"/>
          </a:p>
        </p:txBody>
      </p:sp>
      <p:sp>
        <p:nvSpPr>
          <p:cNvPr id="3" name="Content Placeholder 2"/>
          <p:cNvSpPr>
            <a:spLocks noGrp="1"/>
          </p:cNvSpPr>
          <p:nvPr>
            <p:ph idx="1"/>
          </p:nvPr>
        </p:nvSpPr>
        <p:spPr>
          <a:xfrm>
            <a:off x="457200" y="1524000"/>
            <a:ext cx="8229600" cy="5029200"/>
          </a:xfrm>
        </p:spPr>
        <p:txBody>
          <a:bodyPr>
            <a:normAutofit/>
          </a:bodyPr>
          <a:lstStyle/>
          <a:p>
            <a:endParaRPr lang="en-US" dirty="0" smtClean="0"/>
          </a:p>
          <a:p>
            <a:r>
              <a:rPr lang="en-US" dirty="0" smtClean="0"/>
              <a:t>Student </a:t>
            </a:r>
            <a:r>
              <a:rPr lang="en-US" dirty="0"/>
              <a:t>borrows in his or her own </a:t>
            </a:r>
            <a:r>
              <a:rPr lang="en-US" dirty="0" smtClean="0"/>
              <a:t>name</a:t>
            </a:r>
            <a:endParaRPr lang="en-US" dirty="0"/>
          </a:p>
          <a:p>
            <a:r>
              <a:rPr lang="en-US" dirty="0"/>
              <a:t>Based on credit scoring and debt-to-income </a:t>
            </a:r>
            <a:r>
              <a:rPr lang="en-US" dirty="0" smtClean="0"/>
              <a:t>ratio</a:t>
            </a:r>
            <a:endParaRPr lang="en-US" dirty="0"/>
          </a:p>
          <a:p>
            <a:r>
              <a:rPr lang="en-US" dirty="0"/>
              <a:t>Repayment may be deferred until education </a:t>
            </a:r>
            <a:r>
              <a:rPr lang="en-US" dirty="0" smtClean="0"/>
              <a:t>completed</a:t>
            </a:r>
            <a:endParaRPr lang="en-US" dirty="0"/>
          </a:p>
          <a:p>
            <a:r>
              <a:rPr lang="en-US" dirty="0"/>
              <a:t>Fees, interest rates, loan amounts, and repayment provisions vary by lender and are generally higher than federal student </a:t>
            </a:r>
            <a:r>
              <a:rPr lang="en-US" dirty="0" smtClean="0"/>
              <a:t>loans</a:t>
            </a:r>
          </a:p>
          <a:p>
            <a:r>
              <a:rPr lang="en-US" dirty="0" smtClean="0"/>
              <a:t>Co-signers </a:t>
            </a:r>
            <a:r>
              <a:rPr lang="en-US" dirty="0"/>
              <a:t>usually required.  Some loan products have a co-signer release </a:t>
            </a:r>
            <a:r>
              <a:rPr lang="en-US" dirty="0" smtClean="0"/>
              <a:t>option</a:t>
            </a:r>
            <a:endParaRPr lang="en-US" dirty="0"/>
          </a:p>
          <a:p>
            <a:r>
              <a:rPr lang="en-US" dirty="0"/>
              <a:t>Compare loans before making choice and read the fine print!</a:t>
            </a:r>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200413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09800"/>
            <a:ext cx="7772400" cy="1470025"/>
          </a:xfrm>
        </p:spPr>
        <p:txBody>
          <a:bodyPr>
            <a:normAutofit/>
          </a:bodyPr>
          <a:lstStyle/>
          <a:p>
            <a:r>
              <a:rPr lang="en-US" sz="4000" dirty="0" smtClean="0"/>
              <a:t>Financial Aid 101</a:t>
            </a:r>
            <a:r>
              <a:rPr lang="en-US" dirty="0" smtClean="0"/>
              <a:t/>
            </a:r>
            <a:br>
              <a:rPr lang="en-US" dirty="0" smtClean="0"/>
            </a:br>
            <a:endParaRPr lang="en-US" dirty="0"/>
          </a:p>
        </p:txBody>
      </p:sp>
      <p:sp>
        <p:nvSpPr>
          <p:cNvPr id="3" name="Subtitle 2"/>
          <p:cNvSpPr>
            <a:spLocks noGrp="1"/>
          </p:cNvSpPr>
          <p:nvPr>
            <p:ph type="subTitle" idx="1"/>
          </p:nvPr>
        </p:nvSpPr>
        <p:spPr>
          <a:xfrm>
            <a:off x="1371600" y="3505200"/>
            <a:ext cx="6400800" cy="1752600"/>
          </a:xfrm>
        </p:spPr>
        <p:txBody>
          <a:bodyPr>
            <a:normAutofit/>
          </a:bodyPr>
          <a:lstStyle/>
          <a:p>
            <a:r>
              <a:rPr lang="en-US" sz="4000" dirty="0" smtClean="0"/>
              <a:t>Financial Aid Forms are Filed - What’s Next?</a:t>
            </a:r>
            <a:endParaRPr lang="en-US" sz="40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93824560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After the FAFSA</a:t>
            </a:r>
            <a:endParaRPr lang="en-US" dirty="0"/>
          </a:p>
        </p:txBody>
      </p:sp>
      <p:sp>
        <p:nvSpPr>
          <p:cNvPr id="3" name="Content Placeholder 2"/>
          <p:cNvSpPr>
            <a:spLocks noGrp="1"/>
          </p:cNvSpPr>
          <p:nvPr>
            <p:ph idx="1"/>
          </p:nvPr>
        </p:nvSpPr>
        <p:spPr>
          <a:xfrm>
            <a:off x="457200" y="1905000"/>
            <a:ext cx="8229600" cy="4221163"/>
          </a:xfrm>
        </p:spPr>
        <p:txBody>
          <a:bodyPr>
            <a:normAutofit fontScale="92500" lnSpcReduction="10000"/>
          </a:bodyPr>
          <a:lstStyle/>
          <a:p>
            <a:r>
              <a:rPr lang="en-US" dirty="0"/>
              <a:t>Student Aid Report or Acknowledgment (review and make necessary corrections)</a:t>
            </a:r>
          </a:p>
          <a:p>
            <a:r>
              <a:rPr lang="en-US" dirty="0"/>
              <a:t>Information is </a:t>
            </a:r>
            <a:r>
              <a:rPr lang="en-US" dirty="0" smtClean="0"/>
              <a:t>sent </a:t>
            </a:r>
            <a:r>
              <a:rPr lang="en-US" dirty="0"/>
              <a:t>to schools/colleges </a:t>
            </a:r>
            <a:r>
              <a:rPr lang="en-US" dirty="0" smtClean="0"/>
              <a:t>listed on the FAFSA, </a:t>
            </a:r>
            <a:r>
              <a:rPr lang="en-US" dirty="0"/>
              <a:t>and to </a:t>
            </a:r>
            <a:r>
              <a:rPr lang="en-US" dirty="0" smtClean="0"/>
              <a:t>PHEAA</a:t>
            </a:r>
            <a:endParaRPr lang="en-US" dirty="0"/>
          </a:p>
          <a:p>
            <a:r>
              <a:rPr lang="en-US" dirty="0"/>
              <a:t>Complete the PA State Grant Form (SGF</a:t>
            </a:r>
            <a:r>
              <a:rPr lang="en-US" dirty="0" smtClean="0"/>
              <a:t>)</a:t>
            </a:r>
          </a:p>
          <a:p>
            <a:r>
              <a:rPr lang="en-US" dirty="0"/>
              <a:t>Family undergoes need analysis</a:t>
            </a:r>
          </a:p>
          <a:p>
            <a:r>
              <a:rPr lang="en-US" dirty="0"/>
              <a:t>Expected Family Contribution (EFC) is </a:t>
            </a:r>
            <a:r>
              <a:rPr lang="en-US" dirty="0" smtClean="0"/>
              <a:t>determined</a:t>
            </a:r>
            <a:endParaRPr lang="en-US" dirty="0"/>
          </a:p>
          <a:p>
            <a:r>
              <a:rPr lang="en-US" dirty="0"/>
              <a:t>Schools listed on FAFSA will send financial aid award letters upon acceptance</a:t>
            </a:r>
          </a:p>
          <a:p>
            <a:r>
              <a:rPr lang="en-US" dirty="0"/>
              <a:t>Compare award letters</a:t>
            </a:r>
          </a:p>
          <a:p>
            <a:r>
              <a:rPr lang="en-US" dirty="0"/>
              <a:t>Determine true cost of school</a:t>
            </a:r>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29322638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is Need Analysis?</a:t>
            </a:r>
            <a:endParaRPr lang="en-US" dirty="0"/>
          </a:p>
        </p:txBody>
      </p:sp>
      <p:sp>
        <p:nvSpPr>
          <p:cNvPr id="3" name="Content Placeholder 2"/>
          <p:cNvSpPr>
            <a:spLocks noGrp="1"/>
          </p:cNvSpPr>
          <p:nvPr>
            <p:ph idx="1"/>
          </p:nvPr>
        </p:nvSpPr>
        <p:spPr/>
        <p:txBody>
          <a:bodyPr>
            <a:normAutofit/>
          </a:bodyPr>
          <a:lstStyle/>
          <a:p>
            <a:pPr marL="0" indent="0">
              <a:buNone/>
            </a:pPr>
            <a:r>
              <a:rPr lang="en-US" sz="2800" dirty="0"/>
              <a:t>A student’s financial need is determined through a process called “need analysis”.  Need analysis has two components – the student’s cost of attendance at the institution attended and the student’s Expected Family Contribution (EFC).</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66114640"/>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Cost of Attendance or Student Budget</a:t>
            </a:r>
            <a:endParaRPr lang="en-US" dirty="0"/>
          </a:p>
        </p:txBody>
      </p:sp>
      <p:sp>
        <p:nvSpPr>
          <p:cNvPr id="3" name="Content Placeholder 2"/>
          <p:cNvSpPr>
            <a:spLocks noGrp="1"/>
          </p:cNvSpPr>
          <p:nvPr>
            <p:ph idx="1"/>
          </p:nvPr>
        </p:nvSpPr>
        <p:spPr>
          <a:xfrm>
            <a:off x="457200" y="1524000"/>
            <a:ext cx="8229600" cy="4602163"/>
          </a:xfrm>
        </p:spPr>
        <p:txBody>
          <a:bodyPr>
            <a:normAutofit/>
          </a:bodyPr>
          <a:lstStyle/>
          <a:p>
            <a:pPr marL="0" indent="0">
              <a:buNone/>
            </a:pPr>
            <a:r>
              <a:rPr lang="en-US" dirty="0" smtClean="0"/>
              <a:t>The </a:t>
            </a:r>
            <a:r>
              <a:rPr lang="en-US" dirty="0"/>
              <a:t>Financial Aid Office will include the following in determining the student’s annual cost of attendance at that </a:t>
            </a:r>
            <a:r>
              <a:rPr lang="en-US" dirty="0" smtClean="0"/>
              <a:t>school:</a:t>
            </a:r>
          </a:p>
          <a:p>
            <a:r>
              <a:rPr lang="en-US" sz="1600" dirty="0" smtClean="0"/>
              <a:t>Direct College Costs</a:t>
            </a:r>
          </a:p>
          <a:p>
            <a:pPr lvl="1"/>
            <a:r>
              <a:rPr lang="en-US" sz="1600" dirty="0" smtClean="0"/>
              <a:t>Tuition </a:t>
            </a:r>
          </a:p>
          <a:p>
            <a:pPr lvl="1"/>
            <a:r>
              <a:rPr lang="en-US" sz="1600" dirty="0" smtClean="0"/>
              <a:t>Required Fees</a:t>
            </a:r>
          </a:p>
          <a:p>
            <a:pPr lvl="1"/>
            <a:r>
              <a:rPr lang="en-US" sz="1600" dirty="0" smtClean="0"/>
              <a:t>Room</a:t>
            </a:r>
          </a:p>
          <a:p>
            <a:pPr lvl="1"/>
            <a:r>
              <a:rPr lang="en-US" sz="1600" dirty="0" smtClean="0"/>
              <a:t>Meals</a:t>
            </a:r>
          </a:p>
          <a:p>
            <a:pPr lvl="1"/>
            <a:r>
              <a:rPr lang="en-US" sz="1600" dirty="0" smtClean="0"/>
              <a:t>Books and Supplies</a:t>
            </a:r>
            <a:endParaRPr lang="en-US" sz="1600" dirty="0"/>
          </a:p>
          <a:p>
            <a:r>
              <a:rPr lang="en-US" sz="1600" dirty="0"/>
              <a:t>Indirect College Costs</a:t>
            </a:r>
          </a:p>
          <a:p>
            <a:pPr lvl="1"/>
            <a:r>
              <a:rPr lang="en-US" sz="1600" dirty="0"/>
              <a:t>Transportation and miscellaneous personal expenses, </a:t>
            </a:r>
            <a:r>
              <a:rPr lang="en-US" sz="1600" dirty="0" smtClean="0"/>
              <a:t>personal </a:t>
            </a:r>
            <a:r>
              <a:rPr lang="en-US" sz="1600" dirty="0"/>
              <a:t>computer</a:t>
            </a:r>
          </a:p>
          <a:p>
            <a:pPr marL="788988" lvl="1" indent="-388938" defTabSz="1039813" eaLnBrk="1" hangingPunct="1"/>
            <a:r>
              <a:rPr lang="en-US" sz="1600" dirty="0"/>
              <a:t>Study abroad </a:t>
            </a:r>
            <a:r>
              <a:rPr lang="en-US" sz="1600" dirty="0" smtClean="0"/>
              <a:t>costs</a:t>
            </a:r>
            <a:endParaRPr lang="en-US" sz="1600" dirty="0"/>
          </a:p>
          <a:p>
            <a:pPr marL="788988" lvl="1" indent="-388938" defTabSz="1039813" eaLnBrk="1" hangingPunct="1"/>
            <a:r>
              <a:rPr lang="en-US" sz="1600" dirty="0"/>
              <a:t>Dependent care </a:t>
            </a:r>
            <a:r>
              <a:rPr lang="en-US" sz="1600" dirty="0" smtClean="0"/>
              <a:t>expenses</a:t>
            </a:r>
            <a:endParaRPr lang="en-US" sz="1600" dirty="0"/>
          </a:p>
          <a:p>
            <a:pPr marL="788988" lvl="1" indent="-388938" defTabSz="1039813" eaLnBrk="1" hangingPunct="1"/>
            <a:r>
              <a:rPr lang="en-US" sz="1600" dirty="0"/>
              <a:t>Disability-related expenses</a:t>
            </a:r>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40992108"/>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Presenter</a:t>
            </a:r>
            <a:endParaRPr lang="en-US" dirty="0"/>
          </a:p>
        </p:txBody>
      </p:sp>
      <p:sp>
        <p:nvSpPr>
          <p:cNvPr id="3" name="Content Placeholder 2"/>
          <p:cNvSpPr>
            <a:spLocks noGrp="1"/>
          </p:cNvSpPr>
          <p:nvPr>
            <p:ph idx="1"/>
          </p:nvPr>
        </p:nvSpPr>
        <p:spPr/>
        <p:txBody>
          <a:bodyPr/>
          <a:lstStyle/>
          <a:p>
            <a:pPr marL="0" indent="0" algn="ctr">
              <a:buNone/>
            </a:pPr>
            <a:r>
              <a:rPr lang="en-US" sz="2800" b="1" dirty="0" smtClean="0">
                <a:latin typeface="+mj-lt"/>
                <a:cs typeface="Arial" pitchFamily="34" charset="0"/>
              </a:rPr>
              <a:t>AMY SLOAN</a:t>
            </a:r>
          </a:p>
          <a:p>
            <a:pPr marL="0" indent="0" algn="ctr">
              <a:buNone/>
            </a:pPr>
            <a:r>
              <a:rPr lang="en-US" sz="2800" b="1" dirty="0" smtClean="0">
                <a:latin typeface="Arial" pitchFamily="34" charset="0"/>
                <a:cs typeface="Arial" pitchFamily="34" charset="0"/>
              </a:rPr>
              <a:t>PHEAA</a:t>
            </a:r>
          </a:p>
          <a:p>
            <a:pPr marL="0" indent="0" algn="ctr">
              <a:buNone/>
            </a:pPr>
            <a:r>
              <a:rPr lang="en-US" sz="2800" b="1" dirty="0" smtClean="0">
                <a:latin typeface="Arial" pitchFamily="34" charset="0"/>
                <a:cs typeface="Arial" pitchFamily="34" charset="0"/>
              </a:rPr>
              <a:t>HIGHER EDUCATION ACCESS PARTNER</a:t>
            </a:r>
          </a:p>
          <a:p>
            <a:pPr marL="0" indent="0" algn="ctr">
              <a:buNone/>
            </a:pPr>
            <a:r>
              <a:rPr lang="en-US" sz="2800" b="1" dirty="0" smtClean="0">
                <a:latin typeface="Arial" pitchFamily="34" charset="0"/>
                <a:cs typeface="Arial" pitchFamily="34" charset="0"/>
                <a:hlinkClick r:id="rId3"/>
              </a:rPr>
              <a:t>ASLOAN@PHEAA.ORG</a:t>
            </a:r>
            <a:endParaRPr lang="en-US" sz="2800" b="1" dirty="0" smtClean="0">
              <a:latin typeface="Arial" pitchFamily="34" charset="0"/>
              <a:cs typeface="Arial" pitchFamily="34" charset="0"/>
            </a:endParaRPr>
          </a:p>
          <a:p>
            <a:pPr marL="0" indent="0" algn="ctr">
              <a:buNone/>
            </a:pPr>
            <a:r>
              <a:rPr lang="en-US" sz="2800" b="1" dirty="0" smtClean="0">
                <a:latin typeface="Arial" pitchFamily="34" charset="0"/>
                <a:cs typeface="Arial" pitchFamily="34" charset="0"/>
              </a:rPr>
              <a:t>724-977-3662</a:t>
            </a:r>
          </a:p>
          <a:p>
            <a:pPr marL="0" indent="0">
              <a:buNone/>
            </a:pP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53491932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Cost of Attendance or Student Budget</a:t>
            </a:r>
            <a:endParaRPr lang="en-US" dirty="0"/>
          </a:p>
        </p:txBody>
      </p:sp>
      <p:sp>
        <p:nvSpPr>
          <p:cNvPr id="3" name="Content Placeholder 2"/>
          <p:cNvSpPr>
            <a:spLocks noGrp="1"/>
          </p:cNvSpPr>
          <p:nvPr>
            <p:ph idx="1"/>
          </p:nvPr>
        </p:nvSpPr>
        <p:spPr>
          <a:xfrm>
            <a:off x="457200" y="1524000"/>
            <a:ext cx="8229600" cy="4602163"/>
          </a:xfrm>
        </p:spPr>
        <p:txBody>
          <a:bodyPr>
            <a:normAutofit/>
          </a:bodyPr>
          <a:lstStyle/>
          <a:p>
            <a:pPr marL="0" indent="0">
              <a:buNone/>
            </a:pPr>
            <a:r>
              <a:rPr lang="en-US" dirty="0" smtClean="0"/>
              <a:t>The </a:t>
            </a:r>
            <a:r>
              <a:rPr lang="en-US" dirty="0"/>
              <a:t>Financial Aid Office will include the following in determining the student’s annual cost of attendance at that </a:t>
            </a:r>
            <a:r>
              <a:rPr lang="en-US" dirty="0" smtClean="0"/>
              <a:t>school:</a:t>
            </a:r>
          </a:p>
          <a:p>
            <a:r>
              <a:rPr lang="en-US" dirty="0" smtClean="0"/>
              <a:t>Indirect College Costs</a:t>
            </a:r>
          </a:p>
          <a:p>
            <a:pPr lvl="1"/>
            <a:r>
              <a:rPr lang="en-US" dirty="0"/>
              <a:t>Transportation and miscellaneous personal expenses, including documented costs for a personal </a:t>
            </a:r>
            <a:r>
              <a:rPr lang="en-US" dirty="0" smtClean="0"/>
              <a:t>computer</a:t>
            </a:r>
          </a:p>
          <a:p>
            <a:pPr marL="788988" lvl="1" indent="-388938" defTabSz="1039813" eaLnBrk="1" hangingPunct="1"/>
            <a:r>
              <a:rPr lang="en-US" dirty="0"/>
              <a:t>Study abroad costs</a:t>
            </a:r>
          </a:p>
          <a:p>
            <a:pPr marL="788988" lvl="1" indent="-388938" defTabSz="1039813" eaLnBrk="1" hangingPunct="1"/>
            <a:endParaRPr lang="en-US" sz="300" dirty="0"/>
          </a:p>
          <a:p>
            <a:pPr marL="788988" lvl="1" indent="-388938" defTabSz="1039813" eaLnBrk="1" hangingPunct="1"/>
            <a:r>
              <a:rPr lang="en-US" dirty="0"/>
              <a:t>Dependent care expenses</a:t>
            </a:r>
          </a:p>
          <a:p>
            <a:pPr marL="788988" lvl="1" indent="-388938" defTabSz="1039813" eaLnBrk="1" hangingPunct="1"/>
            <a:endParaRPr lang="en-US" sz="300" dirty="0"/>
          </a:p>
          <a:p>
            <a:pPr marL="788988" lvl="1" indent="-388938" defTabSz="1039813" eaLnBrk="1" hangingPunct="1"/>
            <a:r>
              <a:rPr lang="en-US" dirty="0"/>
              <a:t>Disability-related expenses</a:t>
            </a:r>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45767184"/>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Expected Family Contribution (EFC)</a:t>
            </a:r>
            <a:endParaRPr lang="en-US" dirty="0"/>
          </a:p>
        </p:txBody>
      </p:sp>
      <p:sp>
        <p:nvSpPr>
          <p:cNvPr id="3" name="Content Placeholder 2"/>
          <p:cNvSpPr>
            <a:spLocks noGrp="1"/>
          </p:cNvSpPr>
          <p:nvPr>
            <p:ph idx="1"/>
          </p:nvPr>
        </p:nvSpPr>
        <p:spPr/>
        <p:txBody>
          <a:bodyPr/>
          <a:lstStyle/>
          <a:p>
            <a:r>
              <a:rPr lang="en-US" dirty="0" smtClean="0"/>
              <a:t>The </a:t>
            </a:r>
            <a:r>
              <a:rPr lang="en-US" dirty="0"/>
              <a:t>EFC is a number derived from a federal formula which considers a family’s income, assets, and other </a:t>
            </a:r>
            <a:r>
              <a:rPr lang="en-US" dirty="0" smtClean="0"/>
              <a:t>factors</a:t>
            </a:r>
          </a:p>
          <a:p>
            <a:endParaRPr lang="en-US" dirty="0" smtClean="0"/>
          </a:p>
          <a:p>
            <a:r>
              <a:rPr lang="en-US" dirty="0" smtClean="0"/>
              <a:t>In </a:t>
            </a:r>
            <a:r>
              <a:rPr lang="en-US" dirty="0"/>
              <a:t>theory, the EFC is the amount a family can reasonably be expected to pay toward college expenses each </a:t>
            </a:r>
            <a:r>
              <a:rPr lang="en-US" dirty="0" smtClean="0"/>
              <a:t>year</a:t>
            </a:r>
          </a:p>
          <a:p>
            <a:endParaRPr lang="en-US" dirty="0" smtClean="0"/>
          </a:p>
          <a:p>
            <a:r>
              <a:rPr lang="en-US" dirty="0"/>
              <a:t>In reality, it is not the amount a </a:t>
            </a:r>
            <a:r>
              <a:rPr lang="en-US" dirty="0" smtClean="0"/>
              <a:t>family </a:t>
            </a:r>
            <a:r>
              <a:rPr lang="en-US" dirty="0"/>
              <a:t>is required to pay and it rarely is the amount a family actually pays</a:t>
            </a:r>
            <a:r>
              <a:rPr lang="en-US" dirty="0" smtClean="0"/>
              <a:t>.</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6195586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is the EFC calculated?</a:t>
            </a:r>
            <a:endParaRPr lang="en-US" dirty="0"/>
          </a:p>
        </p:txBody>
      </p:sp>
      <p:sp>
        <p:nvSpPr>
          <p:cNvPr id="3" name="Content Placeholder 2"/>
          <p:cNvSpPr>
            <a:spLocks noGrp="1"/>
          </p:cNvSpPr>
          <p:nvPr>
            <p:ph idx="1"/>
          </p:nvPr>
        </p:nvSpPr>
        <p:spPr/>
        <p:txBody>
          <a:bodyPr>
            <a:normAutofit fontScale="92500" lnSpcReduction="10000"/>
          </a:bodyPr>
          <a:lstStyle/>
          <a:p>
            <a:r>
              <a:rPr lang="en-US" dirty="0"/>
              <a:t> Parent contribution + student contribution = EFC</a:t>
            </a:r>
          </a:p>
          <a:p>
            <a:r>
              <a:rPr lang="en-US" dirty="0"/>
              <a:t>  Bulk of EFC comes from income</a:t>
            </a:r>
          </a:p>
          <a:p>
            <a:r>
              <a:rPr lang="en-US" dirty="0"/>
              <a:t>  Home, personal property, qualified retirement funds, and 	value of life insurance excluded from assets</a:t>
            </a:r>
          </a:p>
          <a:p>
            <a:r>
              <a:rPr lang="en-US" dirty="0"/>
              <a:t>  Asset protection allowance (based on age of older parent, 	or the parent if single parent </a:t>
            </a:r>
            <a:r>
              <a:rPr lang="en-US" dirty="0" smtClean="0"/>
              <a:t>household)</a:t>
            </a:r>
            <a:endParaRPr lang="en-US" dirty="0"/>
          </a:p>
          <a:p>
            <a:r>
              <a:rPr lang="en-US" dirty="0"/>
              <a:t>  Parent asset contribution usually = roughly 6%</a:t>
            </a:r>
          </a:p>
          <a:p>
            <a:r>
              <a:rPr lang="en-US" dirty="0"/>
              <a:t>  Student income contribution = 50% of amount over </a:t>
            </a:r>
            <a:r>
              <a:rPr lang="en-US" dirty="0" smtClean="0"/>
              <a:t>$6,000</a:t>
            </a:r>
            <a:endParaRPr lang="en-US" dirty="0"/>
          </a:p>
          <a:p>
            <a:r>
              <a:rPr lang="en-US" dirty="0"/>
              <a:t>  Student asset contribution = 20% of assets</a:t>
            </a:r>
          </a:p>
          <a:p>
            <a:r>
              <a:rPr lang="en-US" dirty="0"/>
              <a:t>  Parent contribution divided by number of children in </a:t>
            </a:r>
            <a:r>
              <a:rPr lang="en-US" dirty="0" smtClean="0"/>
              <a:t>	college </a:t>
            </a:r>
            <a:r>
              <a:rPr lang="en-US" dirty="0"/>
              <a:t>at the same time </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9310578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Calculating Financial Need</a:t>
            </a:r>
            <a:endParaRPr lang="en-US" dirty="0"/>
          </a:p>
        </p:txBody>
      </p:sp>
      <p:sp>
        <p:nvSpPr>
          <p:cNvPr id="3" name="Content Placeholder 2"/>
          <p:cNvSpPr>
            <a:spLocks noGrp="1"/>
          </p:cNvSpPr>
          <p:nvPr>
            <p:ph idx="1"/>
          </p:nvPr>
        </p:nvSpPr>
        <p:spPr>
          <a:xfrm>
            <a:off x="457200" y="1752600"/>
            <a:ext cx="8229600" cy="4373563"/>
          </a:xfrm>
        </p:spPr>
        <p:txBody>
          <a:bodyPr>
            <a:normAutofit/>
          </a:bodyPr>
          <a:lstStyle/>
          <a:p>
            <a:pPr marL="0" indent="0">
              <a:buNone/>
            </a:pPr>
            <a:r>
              <a:rPr lang="en-US" dirty="0"/>
              <a:t>Schools/colleges receive financial aid information and calculate financial need.</a:t>
            </a:r>
          </a:p>
          <a:p>
            <a:pPr marL="0" indent="0">
              <a:buNone/>
            </a:pPr>
            <a:r>
              <a:rPr lang="en-US" dirty="0" smtClean="0"/>
              <a:t>    School </a:t>
            </a:r>
            <a:r>
              <a:rPr lang="en-US" dirty="0"/>
              <a:t>cost……………………. $26,000</a:t>
            </a:r>
          </a:p>
          <a:p>
            <a:pPr marL="0" indent="0">
              <a:buNone/>
            </a:pPr>
            <a:r>
              <a:rPr lang="en-US" dirty="0" smtClean="0"/>
              <a:t>    EFC</a:t>
            </a:r>
            <a:r>
              <a:rPr lang="en-US" dirty="0"/>
              <a:t>……………………………..  - 3,000</a:t>
            </a:r>
          </a:p>
          <a:p>
            <a:pPr marL="0" indent="0">
              <a:buNone/>
            </a:pPr>
            <a:r>
              <a:rPr lang="en-US" dirty="0" smtClean="0"/>
              <a:t>    Financial </a:t>
            </a:r>
            <a:r>
              <a:rPr lang="en-US" dirty="0"/>
              <a:t>need………………… $</a:t>
            </a:r>
            <a:r>
              <a:rPr lang="en-US" dirty="0" smtClean="0"/>
              <a:t>23,000</a:t>
            </a:r>
          </a:p>
          <a:p>
            <a:pPr marL="0" indent="0">
              <a:buNone/>
            </a:pPr>
            <a:endParaRPr lang="en-US" dirty="0"/>
          </a:p>
          <a:p>
            <a:pPr marL="0" indent="0">
              <a:buNone/>
            </a:pPr>
            <a:r>
              <a:rPr lang="en-US" dirty="0"/>
              <a:t>FAO “packages” student based on financial need and available funding (varies from school to school</a:t>
            </a:r>
            <a:r>
              <a:rPr lang="en-US" dirty="0" smtClean="0"/>
              <a:t>).</a:t>
            </a:r>
          </a:p>
          <a:p>
            <a:pPr marL="0" indent="0">
              <a:buNone/>
            </a:pPr>
            <a:endParaRPr lang="en-US" dirty="0"/>
          </a:p>
          <a:p>
            <a:pPr marL="0" indent="0">
              <a:buNone/>
            </a:pPr>
            <a:r>
              <a:rPr lang="en-US" dirty="0"/>
              <a:t>Financial aid award letter sent to student</a:t>
            </a:r>
            <a:r>
              <a:rPr lang="en-US" dirty="0" smtClean="0"/>
              <a:t>.</a:t>
            </a:r>
          </a:p>
          <a:p>
            <a:endParaRPr lang="en-US" dirty="0"/>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4792718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Financial Aid Award Letter</a:t>
            </a:r>
            <a:endParaRPr lang="en-US" dirty="0"/>
          </a:p>
        </p:txBody>
      </p:sp>
      <p:sp>
        <p:nvSpPr>
          <p:cNvPr id="3" name="Content Placeholder 2"/>
          <p:cNvSpPr>
            <a:spLocks noGrp="1"/>
          </p:cNvSpPr>
          <p:nvPr>
            <p:ph idx="1"/>
          </p:nvPr>
        </p:nvSpPr>
        <p:spPr/>
        <p:txBody>
          <a:bodyPr>
            <a:normAutofit lnSpcReduction="10000"/>
          </a:bodyPr>
          <a:lstStyle/>
          <a:p>
            <a:r>
              <a:rPr lang="en-US" dirty="0"/>
              <a:t>Is official notification from school about financial aid, terms, and conditions</a:t>
            </a:r>
            <a:r>
              <a:rPr lang="en-US" dirty="0" smtClean="0"/>
              <a:t>.</a:t>
            </a:r>
          </a:p>
          <a:p>
            <a:endParaRPr lang="en-US" dirty="0"/>
          </a:p>
          <a:p>
            <a:r>
              <a:rPr lang="en-US" dirty="0"/>
              <a:t>Lists the type and amount of each award to be received </a:t>
            </a:r>
            <a:endParaRPr lang="en-US" dirty="0" smtClean="0"/>
          </a:p>
          <a:p>
            <a:endParaRPr lang="en-US" dirty="0"/>
          </a:p>
          <a:p>
            <a:r>
              <a:rPr lang="en-US" dirty="0"/>
              <a:t>Describes what must be done to accept or reject any award</a:t>
            </a:r>
            <a:r>
              <a:rPr lang="en-US" dirty="0" smtClean="0"/>
              <a:t>.</a:t>
            </a:r>
          </a:p>
          <a:p>
            <a:endParaRPr lang="en-US" dirty="0"/>
          </a:p>
          <a:p>
            <a:r>
              <a:rPr lang="en-US" dirty="0"/>
              <a:t>Discloses students rights, responsibilities, and academic requirements. </a:t>
            </a:r>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51678213"/>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Packaging Example</a:t>
            </a:r>
            <a:endParaRPr lang="en-US" dirty="0"/>
          </a:p>
        </p:txBody>
      </p:sp>
      <p:sp>
        <p:nvSpPr>
          <p:cNvPr id="3" name="Content Placeholder 2"/>
          <p:cNvSpPr>
            <a:spLocks noGrp="1"/>
          </p:cNvSpPr>
          <p:nvPr>
            <p:ph idx="1"/>
          </p:nvPr>
        </p:nvSpPr>
        <p:spPr>
          <a:xfrm>
            <a:off x="457200" y="1676400"/>
            <a:ext cx="8229600" cy="4724400"/>
          </a:xfrm>
        </p:spPr>
        <p:txBody>
          <a:bodyPr>
            <a:normAutofit fontScale="92500" lnSpcReduction="20000"/>
          </a:bodyPr>
          <a:lstStyle/>
          <a:p>
            <a:pPr marL="0" indent="0">
              <a:buNone/>
            </a:pPr>
            <a:r>
              <a:rPr lang="en-US" dirty="0"/>
              <a:t>		        Low	   Medium	    High</a:t>
            </a:r>
          </a:p>
          <a:p>
            <a:pPr marL="0" indent="0">
              <a:buNone/>
            </a:pPr>
            <a:r>
              <a:rPr lang="en-US" dirty="0"/>
              <a:t>Cost	     	     $15,000	   $25,000	 $45,000</a:t>
            </a:r>
          </a:p>
          <a:p>
            <a:pPr marL="0" indent="0">
              <a:buNone/>
            </a:pPr>
            <a:r>
              <a:rPr lang="en-US" dirty="0"/>
              <a:t>EFC		     $  3,000	   $  3,000	 $  3,000</a:t>
            </a:r>
          </a:p>
          <a:p>
            <a:pPr marL="0" indent="0">
              <a:buNone/>
            </a:pPr>
            <a:r>
              <a:rPr lang="en-US" dirty="0" smtClean="0"/>
              <a:t>Need	</a:t>
            </a:r>
            <a:r>
              <a:rPr lang="en-US" dirty="0"/>
              <a:t> </a:t>
            </a:r>
            <a:r>
              <a:rPr lang="en-US" dirty="0" smtClean="0"/>
              <a:t>     	     $12,000</a:t>
            </a:r>
            <a:r>
              <a:rPr lang="en-US" dirty="0"/>
              <a:t>	   $22,000	 $42,000</a:t>
            </a:r>
          </a:p>
          <a:p>
            <a:endParaRPr lang="en-US" dirty="0"/>
          </a:p>
          <a:p>
            <a:pPr marL="0" indent="0">
              <a:buNone/>
            </a:pPr>
            <a:r>
              <a:rPr lang="en-US" dirty="0"/>
              <a:t>Free Money	     $  6,000	   $  8,000	 $18,000</a:t>
            </a:r>
          </a:p>
          <a:p>
            <a:pPr marL="0" indent="0">
              <a:buNone/>
            </a:pPr>
            <a:r>
              <a:rPr lang="en-US" dirty="0"/>
              <a:t>Loans		     $  5,500	   $  7,000	 $  8,000</a:t>
            </a:r>
          </a:p>
          <a:p>
            <a:pPr marL="0" indent="0">
              <a:buNone/>
            </a:pPr>
            <a:r>
              <a:rPr lang="en-US" dirty="0"/>
              <a:t>Work		     $         0	   $  2,000	 $  3,000</a:t>
            </a:r>
          </a:p>
          <a:p>
            <a:pPr marL="0" indent="0">
              <a:buNone/>
            </a:pPr>
            <a:r>
              <a:rPr lang="en-US" dirty="0"/>
              <a:t>Total Aid	     $11,500	   $17,000	 $29,000</a:t>
            </a:r>
          </a:p>
          <a:p>
            <a:endParaRPr lang="en-US" dirty="0"/>
          </a:p>
          <a:p>
            <a:pPr marL="0" indent="0">
              <a:buNone/>
            </a:pPr>
            <a:r>
              <a:rPr lang="en-US" dirty="0"/>
              <a:t>Gap (Cost – Aid)    $  3,500	   $  8,000	 $16,000</a:t>
            </a:r>
          </a:p>
          <a:p>
            <a:endParaRPr lang="en-US" dirty="0"/>
          </a:p>
          <a:p>
            <a:pPr marL="0" indent="0">
              <a:buNone/>
            </a:pPr>
            <a:r>
              <a:rPr lang="en-US" dirty="0"/>
              <a:t>Actual Cont.	     $  9,000  	   $17,000	 $27,000</a:t>
            </a:r>
          </a:p>
          <a:p>
            <a:pPr marL="0" indent="0">
              <a:buNone/>
            </a:pPr>
            <a:r>
              <a:rPr lang="en-US" dirty="0" smtClean="0"/>
              <a:t>(</a:t>
            </a:r>
            <a:r>
              <a:rPr lang="en-US" dirty="0"/>
              <a:t>Cost – free $)</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08954766"/>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Simplified Aid Package</a:t>
            </a:r>
          </a:p>
        </p:txBody>
      </p:sp>
      <p:sp>
        <p:nvSpPr>
          <p:cNvPr id="3" name="Content Placeholder 2"/>
          <p:cNvSpPr>
            <a:spLocks noGrp="1"/>
          </p:cNvSpPr>
          <p:nvPr>
            <p:ph idx="1"/>
          </p:nvPr>
        </p:nvSpPr>
        <p:spPr>
          <a:xfrm>
            <a:off x="457200" y="1524000"/>
            <a:ext cx="8229600" cy="4602163"/>
          </a:xfrm>
        </p:spPr>
        <p:txBody>
          <a:bodyPr/>
          <a:lstStyle/>
          <a:p>
            <a:pPr marL="0" indent="0">
              <a:buNone/>
            </a:pPr>
            <a:r>
              <a:rPr lang="en-US" dirty="0"/>
              <a:t>		</a:t>
            </a:r>
            <a:r>
              <a:rPr lang="en-US" dirty="0" smtClean="0"/>
              <a:t>School </a:t>
            </a:r>
            <a:r>
              <a:rPr lang="en-US" dirty="0"/>
              <a:t>A	School B 	School C</a:t>
            </a:r>
          </a:p>
          <a:p>
            <a:pPr marL="0" indent="0">
              <a:buNone/>
            </a:pPr>
            <a:r>
              <a:rPr lang="en-US" dirty="0"/>
              <a:t>Cost		$15,000	$30,000	$45,000</a:t>
            </a:r>
          </a:p>
          <a:p>
            <a:pPr marL="0" indent="0">
              <a:buNone/>
            </a:pPr>
            <a:r>
              <a:rPr lang="en-US" dirty="0"/>
              <a:t>Free Money	$  6,000	$12,000	$18,000</a:t>
            </a:r>
          </a:p>
          <a:p>
            <a:pPr marL="0" indent="0">
              <a:buNone/>
            </a:pPr>
            <a:r>
              <a:rPr lang="en-US" dirty="0"/>
              <a:t>AFC		$  9,000	$18,000	$27,000</a:t>
            </a:r>
          </a:p>
          <a:p>
            <a:pPr marL="0" indent="0">
              <a:buNone/>
            </a:pPr>
            <a:endParaRPr lang="en-US" dirty="0"/>
          </a:p>
          <a:p>
            <a:pPr marL="0" indent="0">
              <a:buNone/>
            </a:pPr>
            <a:r>
              <a:rPr lang="en-US" dirty="0"/>
              <a:t>Families then cover their Actual Family Contribution </a:t>
            </a:r>
            <a:r>
              <a:rPr lang="en-US" dirty="0" smtClean="0"/>
              <a:t> (AFC) using</a:t>
            </a:r>
            <a:r>
              <a:rPr lang="en-US" dirty="0"/>
              <a:t>:</a:t>
            </a:r>
          </a:p>
          <a:p>
            <a:pPr marL="0" indent="0">
              <a:buNone/>
            </a:pPr>
            <a:r>
              <a:rPr lang="en-US" dirty="0"/>
              <a:t>  - </a:t>
            </a:r>
            <a:r>
              <a:rPr lang="en-US" dirty="0" smtClean="0"/>
              <a:t>student </a:t>
            </a:r>
            <a:r>
              <a:rPr lang="en-US" dirty="0"/>
              <a:t>and parent savings </a:t>
            </a:r>
          </a:p>
          <a:p>
            <a:pPr marL="0" indent="0">
              <a:buNone/>
            </a:pPr>
            <a:r>
              <a:rPr lang="en-US" dirty="0"/>
              <a:t>  - </a:t>
            </a:r>
            <a:r>
              <a:rPr lang="en-US" dirty="0" smtClean="0"/>
              <a:t>student </a:t>
            </a:r>
            <a:r>
              <a:rPr lang="en-US" dirty="0"/>
              <a:t>and parent income </a:t>
            </a:r>
          </a:p>
          <a:p>
            <a:pPr marL="0" indent="0">
              <a:buNone/>
            </a:pPr>
            <a:r>
              <a:rPr lang="en-US" dirty="0"/>
              <a:t>  - </a:t>
            </a:r>
            <a:r>
              <a:rPr lang="en-US" dirty="0" smtClean="0"/>
              <a:t>student </a:t>
            </a:r>
            <a:r>
              <a:rPr lang="en-US" dirty="0"/>
              <a:t>and parent loans </a:t>
            </a:r>
          </a:p>
          <a:p>
            <a:pPr marL="0" indent="0">
              <a:buNone/>
            </a:pP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084593835"/>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Reviewing the Financial Aid Package</a:t>
            </a:r>
            <a:endParaRPr lang="en-US" dirty="0"/>
          </a:p>
        </p:txBody>
      </p:sp>
      <p:sp>
        <p:nvSpPr>
          <p:cNvPr id="3" name="Content Placeholder 2"/>
          <p:cNvSpPr>
            <a:spLocks noGrp="1"/>
          </p:cNvSpPr>
          <p:nvPr>
            <p:ph idx="1"/>
          </p:nvPr>
        </p:nvSpPr>
        <p:spPr>
          <a:xfrm>
            <a:off x="457200" y="1447800"/>
            <a:ext cx="8229600" cy="4953000"/>
          </a:xfrm>
        </p:spPr>
        <p:txBody>
          <a:bodyPr>
            <a:normAutofit/>
          </a:bodyPr>
          <a:lstStyle/>
          <a:p>
            <a:r>
              <a:rPr lang="en-US" dirty="0" smtClean="0"/>
              <a:t>After </a:t>
            </a:r>
            <a:r>
              <a:rPr lang="en-US" dirty="0"/>
              <a:t>reviewing their packages, students should be sure they know and understand the following:</a:t>
            </a:r>
          </a:p>
          <a:p>
            <a:endParaRPr lang="en-US" dirty="0"/>
          </a:p>
          <a:p>
            <a:pPr lvl="1"/>
            <a:r>
              <a:rPr lang="en-US" dirty="0" smtClean="0"/>
              <a:t>How </a:t>
            </a:r>
            <a:r>
              <a:rPr lang="en-US" dirty="0"/>
              <a:t>much of their financial aid is gift aid, and how much is not?</a:t>
            </a:r>
          </a:p>
          <a:p>
            <a:pPr lvl="1"/>
            <a:r>
              <a:rPr lang="en-US" dirty="0" smtClean="0"/>
              <a:t>Which </a:t>
            </a:r>
            <a:r>
              <a:rPr lang="en-US" dirty="0"/>
              <a:t>awards are based on need, and which are based on merit?</a:t>
            </a:r>
          </a:p>
          <a:p>
            <a:pPr lvl="1"/>
            <a:r>
              <a:rPr lang="en-US" dirty="0" smtClean="0"/>
              <a:t>Are </a:t>
            </a:r>
            <a:r>
              <a:rPr lang="en-US" dirty="0"/>
              <a:t>there any conditions on the gift aid; in particular, is there a GPA requirement?</a:t>
            </a:r>
          </a:p>
          <a:p>
            <a:pPr lvl="1"/>
            <a:r>
              <a:rPr lang="en-US" dirty="0" smtClean="0"/>
              <a:t>Will </a:t>
            </a:r>
            <a:r>
              <a:rPr lang="en-US" dirty="0"/>
              <a:t>their awards change from year to year?</a:t>
            </a:r>
          </a:p>
          <a:p>
            <a:pPr lvl="1"/>
            <a:r>
              <a:rPr lang="en-US" dirty="0" smtClean="0"/>
              <a:t>Will </a:t>
            </a:r>
            <a:r>
              <a:rPr lang="en-US" dirty="0"/>
              <a:t>institutional awards increase as tuition increases</a:t>
            </a:r>
            <a:r>
              <a:rPr lang="en-US" dirty="0" smtClean="0"/>
              <a:t>?</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84579464"/>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Reviewing the Financial Aid Package</a:t>
            </a:r>
            <a:endParaRPr lang="en-US" dirty="0"/>
          </a:p>
        </p:txBody>
      </p:sp>
      <p:sp>
        <p:nvSpPr>
          <p:cNvPr id="3" name="Content Placeholder 2"/>
          <p:cNvSpPr>
            <a:spLocks noGrp="1"/>
          </p:cNvSpPr>
          <p:nvPr>
            <p:ph idx="1"/>
          </p:nvPr>
        </p:nvSpPr>
        <p:spPr>
          <a:xfrm>
            <a:off x="457200" y="1447800"/>
            <a:ext cx="8229600" cy="4953000"/>
          </a:xfrm>
        </p:spPr>
        <p:txBody>
          <a:bodyPr>
            <a:normAutofit/>
          </a:bodyPr>
          <a:lstStyle/>
          <a:p>
            <a:pPr lvl="1"/>
            <a:endParaRPr lang="en-US" dirty="0" smtClean="0"/>
          </a:p>
          <a:p>
            <a:pPr lvl="1"/>
            <a:endParaRPr lang="en-US" dirty="0"/>
          </a:p>
          <a:p>
            <a:pPr lvl="1"/>
            <a:r>
              <a:rPr lang="en-US" dirty="0" smtClean="0"/>
              <a:t>Will </a:t>
            </a:r>
            <a:r>
              <a:rPr lang="en-US" dirty="0"/>
              <a:t>free money convert to borrowed money as borrowing capacity increases?</a:t>
            </a:r>
          </a:p>
          <a:p>
            <a:pPr lvl="1"/>
            <a:r>
              <a:rPr lang="en-US" dirty="0" smtClean="0"/>
              <a:t>For </a:t>
            </a:r>
            <a:r>
              <a:rPr lang="en-US" dirty="0"/>
              <a:t>how many years can the funds be received?</a:t>
            </a:r>
          </a:p>
          <a:p>
            <a:pPr lvl="1"/>
            <a:r>
              <a:rPr lang="en-US" dirty="0" smtClean="0"/>
              <a:t>What </a:t>
            </a:r>
            <a:r>
              <a:rPr lang="en-US" dirty="0"/>
              <a:t>happens if they change their major?</a:t>
            </a:r>
          </a:p>
          <a:p>
            <a:pPr lvl="1"/>
            <a:r>
              <a:rPr lang="en-US" dirty="0" smtClean="0"/>
              <a:t>How </a:t>
            </a:r>
            <a:r>
              <a:rPr lang="en-US" dirty="0"/>
              <a:t>many hours per week must they work to earn their Work Study award?</a:t>
            </a:r>
          </a:p>
          <a:p>
            <a:pPr lvl="1"/>
            <a:r>
              <a:rPr lang="en-US" dirty="0" smtClean="0"/>
              <a:t>How </a:t>
            </a:r>
            <a:r>
              <a:rPr lang="en-US" dirty="0"/>
              <a:t>much is the family expected to borrow?</a:t>
            </a:r>
          </a:p>
          <a:p>
            <a:pPr lvl="1"/>
            <a:r>
              <a:rPr lang="en-US" dirty="0" smtClean="0"/>
              <a:t>How </a:t>
            </a:r>
            <a:r>
              <a:rPr lang="en-US" dirty="0"/>
              <a:t>are outside scholarships handled?</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492533491"/>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to Cover the Actual Family Contribution</a:t>
            </a:r>
            <a:endParaRPr lang="en-US" dirty="0"/>
          </a:p>
        </p:txBody>
      </p:sp>
      <p:sp>
        <p:nvSpPr>
          <p:cNvPr id="3" name="Content Placeholder 2"/>
          <p:cNvSpPr>
            <a:spLocks noGrp="1"/>
          </p:cNvSpPr>
          <p:nvPr>
            <p:ph idx="1"/>
          </p:nvPr>
        </p:nvSpPr>
        <p:spPr/>
        <p:txBody>
          <a:bodyPr/>
          <a:lstStyle/>
          <a:p>
            <a:r>
              <a:rPr lang="en-US" dirty="0"/>
              <a:t>Savings – Family </a:t>
            </a:r>
          </a:p>
          <a:p>
            <a:r>
              <a:rPr lang="en-US" dirty="0"/>
              <a:t>529 Plans – Family</a:t>
            </a:r>
          </a:p>
          <a:p>
            <a:r>
              <a:rPr lang="en-US" dirty="0"/>
              <a:t>Scholarships – Various Sources</a:t>
            </a:r>
          </a:p>
          <a:p>
            <a:r>
              <a:rPr lang="en-US" dirty="0"/>
              <a:t>Grants – Federal and State</a:t>
            </a:r>
          </a:p>
          <a:p>
            <a:r>
              <a:rPr lang="en-US" dirty="0"/>
              <a:t>Tuition Payment Plans – School</a:t>
            </a:r>
          </a:p>
          <a:p>
            <a:r>
              <a:rPr lang="en-US" dirty="0"/>
              <a:t>Federal Student Loans – </a:t>
            </a:r>
            <a:r>
              <a:rPr lang="en-US" dirty="0" smtClean="0"/>
              <a:t>Department  </a:t>
            </a:r>
            <a:r>
              <a:rPr lang="en-US" dirty="0"/>
              <a:t>of </a:t>
            </a:r>
            <a:r>
              <a:rPr lang="en-US" dirty="0" smtClean="0"/>
              <a:t>Education</a:t>
            </a:r>
            <a:endParaRPr lang="en-US" dirty="0"/>
          </a:p>
          <a:p>
            <a:r>
              <a:rPr lang="en-US" dirty="0"/>
              <a:t>Institutional Loans – School</a:t>
            </a:r>
          </a:p>
          <a:p>
            <a:r>
              <a:rPr lang="en-US" dirty="0"/>
              <a:t>Private Education Loans – Bank</a:t>
            </a:r>
          </a:p>
          <a:p>
            <a:r>
              <a:rPr lang="en-US" dirty="0"/>
              <a:t>Home Equity Loans – Bank</a:t>
            </a:r>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882426728"/>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things to take away…</a:t>
            </a:r>
          </a:p>
        </p:txBody>
      </p:sp>
      <p:sp>
        <p:nvSpPr>
          <p:cNvPr id="3" name="Content Placeholder 2"/>
          <p:cNvSpPr>
            <a:spLocks noGrp="1"/>
          </p:cNvSpPr>
          <p:nvPr>
            <p:ph idx="1"/>
          </p:nvPr>
        </p:nvSpPr>
        <p:spPr>
          <a:xfrm>
            <a:off x="457200" y="1524000"/>
            <a:ext cx="8229600" cy="4495800"/>
          </a:xfrm>
        </p:spPr>
        <p:txBody>
          <a:bodyPr>
            <a:normAutofit/>
          </a:bodyPr>
          <a:lstStyle/>
          <a:p>
            <a:r>
              <a:rPr lang="en-US" sz="4000" dirty="0" smtClean="0"/>
              <a:t>How to File </a:t>
            </a:r>
            <a:r>
              <a:rPr lang="en-US" sz="4000" dirty="0"/>
              <a:t>the </a:t>
            </a:r>
            <a:r>
              <a:rPr lang="en-US" sz="4000" dirty="0" smtClean="0"/>
              <a:t>FAFSA </a:t>
            </a:r>
          </a:p>
          <a:p>
            <a:endParaRPr lang="en-US" sz="4000" dirty="0"/>
          </a:p>
          <a:p>
            <a:r>
              <a:rPr lang="en-US" sz="4000" dirty="0" smtClean="0"/>
              <a:t>On Time – The importance of deadlines</a:t>
            </a:r>
            <a:endParaRPr lang="en-US" sz="4000" dirty="0"/>
          </a:p>
          <a:p>
            <a:pPr marL="0" indent="0">
              <a:buNone/>
            </a:pPr>
            <a:endParaRPr lang="en-US" sz="4000" dirty="0"/>
          </a:p>
          <a:p>
            <a:r>
              <a:rPr lang="en-US" sz="4000" dirty="0"/>
              <a:t>Follow </a:t>
            </a:r>
            <a:r>
              <a:rPr lang="en-US" sz="4000" dirty="0" smtClean="0"/>
              <a:t>up </a:t>
            </a:r>
            <a:endParaRPr lang="en-US" sz="40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09946255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Tuition Payment Plans – An Option to Avoid or Limit Borrowing </a:t>
            </a:r>
          </a:p>
        </p:txBody>
      </p:sp>
      <p:sp>
        <p:nvSpPr>
          <p:cNvPr id="3" name="Content Placeholder 2"/>
          <p:cNvSpPr>
            <a:spLocks noGrp="1"/>
          </p:cNvSpPr>
          <p:nvPr>
            <p:ph idx="1"/>
          </p:nvPr>
        </p:nvSpPr>
        <p:spPr/>
        <p:txBody>
          <a:bodyPr>
            <a:normAutofit/>
          </a:bodyPr>
          <a:lstStyle/>
          <a:p>
            <a:r>
              <a:rPr lang="en-US" dirty="0"/>
              <a:t>Great </a:t>
            </a:r>
            <a:r>
              <a:rPr lang="en-US" dirty="0" smtClean="0"/>
              <a:t>option </a:t>
            </a:r>
            <a:r>
              <a:rPr lang="en-US" dirty="0"/>
              <a:t>to </a:t>
            </a:r>
            <a:r>
              <a:rPr lang="en-US" dirty="0" smtClean="0"/>
              <a:t>avoid </a:t>
            </a:r>
            <a:r>
              <a:rPr lang="en-US" dirty="0"/>
              <a:t>or </a:t>
            </a:r>
            <a:r>
              <a:rPr lang="en-US" dirty="0" smtClean="0"/>
              <a:t>reduce </a:t>
            </a:r>
            <a:r>
              <a:rPr lang="en-US" dirty="0"/>
              <a:t>b</a:t>
            </a:r>
            <a:r>
              <a:rPr lang="en-US" dirty="0" smtClean="0"/>
              <a:t>orrowing</a:t>
            </a:r>
            <a:endParaRPr lang="en-US" dirty="0"/>
          </a:p>
          <a:p>
            <a:r>
              <a:rPr lang="en-US" dirty="0"/>
              <a:t>Allows </a:t>
            </a:r>
            <a:r>
              <a:rPr lang="en-US" dirty="0" smtClean="0"/>
              <a:t>payments </a:t>
            </a:r>
            <a:r>
              <a:rPr lang="en-US" dirty="0"/>
              <a:t>to </a:t>
            </a:r>
            <a:r>
              <a:rPr lang="en-US" dirty="0" smtClean="0"/>
              <a:t>school </a:t>
            </a:r>
            <a:r>
              <a:rPr lang="en-US" dirty="0"/>
              <a:t>to </a:t>
            </a:r>
            <a:r>
              <a:rPr lang="en-US" dirty="0" smtClean="0"/>
              <a:t>be </a:t>
            </a:r>
            <a:r>
              <a:rPr lang="en-US" dirty="0"/>
              <a:t>m</a:t>
            </a:r>
            <a:r>
              <a:rPr lang="en-US" dirty="0" smtClean="0"/>
              <a:t>ade </a:t>
            </a:r>
            <a:r>
              <a:rPr lang="en-US" dirty="0"/>
              <a:t>o</a:t>
            </a:r>
            <a:r>
              <a:rPr lang="en-US" dirty="0" smtClean="0"/>
              <a:t>ver </a:t>
            </a:r>
            <a:r>
              <a:rPr lang="en-US" dirty="0"/>
              <a:t>a 10 – 12 month period</a:t>
            </a:r>
          </a:p>
          <a:p>
            <a:r>
              <a:rPr lang="en-US" dirty="0"/>
              <a:t>Usually </a:t>
            </a:r>
            <a:r>
              <a:rPr lang="en-US" dirty="0" smtClean="0"/>
              <a:t>interest </a:t>
            </a:r>
            <a:r>
              <a:rPr lang="en-US" dirty="0"/>
              <a:t>f</a:t>
            </a:r>
            <a:r>
              <a:rPr lang="en-US" dirty="0" smtClean="0"/>
              <a:t>ree</a:t>
            </a:r>
            <a:endParaRPr lang="en-US" dirty="0"/>
          </a:p>
          <a:p>
            <a:r>
              <a:rPr lang="en-US" dirty="0"/>
              <a:t>Enrollment </a:t>
            </a:r>
            <a:r>
              <a:rPr lang="en-US" dirty="0" smtClean="0"/>
              <a:t>fee </a:t>
            </a:r>
            <a:r>
              <a:rPr lang="en-US" dirty="0"/>
              <a:t>between $30-$60 depending on the </a:t>
            </a:r>
            <a:r>
              <a:rPr lang="en-US" dirty="0" smtClean="0"/>
              <a:t>plan</a:t>
            </a:r>
            <a:endParaRPr lang="en-US" dirty="0"/>
          </a:p>
          <a:p>
            <a:r>
              <a:rPr lang="en-US" dirty="0"/>
              <a:t>Check the school’s financial aid website for more information.</a:t>
            </a:r>
          </a:p>
          <a:p>
            <a:r>
              <a:rPr lang="en-US" dirty="0"/>
              <a:t>http://www.finaid.org/otheraid/tuition.phtml</a:t>
            </a:r>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258959949"/>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Borrowing for Higher Education</a:t>
            </a:r>
            <a:endParaRPr lang="en-US" dirty="0"/>
          </a:p>
        </p:txBody>
      </p:sp>
      <p:sp>
        <p:nvSpPr>
          <p:cNvPr id="3" name="Content Placeholder 2"/>
          <p:cNvSpPr>
            <a:spLocks noGrp="1"/>
          </p:cNvSpPr>
          <p:nvPr>
            <p:ph idx="1"/>
          </p:nvPr>
        </p:nvSpPr>
        <p:spPr/>
        <p:txBody>
          <a:bodyPr/>
          <a:lstStyle/>
          <a:p>
            <a:r>
              <a:rPr lang="en-US" dirty="0" smtClean="0"/>
              <a:t>Always consider </a:t>
            </a:r>
            <a:r>
              <a:rPr lang="en-US" b="1" dirty="0" smtClean="0"/>
              <a:t>federal</a:t>
            </a:r>
            <a:r>
              <a:rPr lang="en-US" dirty="0" smtClean="0"/>
              <a:t> loans first. They have the best interest rates and repayment provisions.</a:t>
            </a:r>
          </a:p>
          <a:p>
            <a:endParaRPr lang="en-US" dirty="0"/>
          </a:p>
          <a:p>
            <a:r>
              <a:rPr lang="en-US" dirty="0" smtClean="0"/>
              <a:t>Borrow in the following order:</a:t>
            </a:r>
          </a:p>
          <a:p>
            <a:pPr lvl="1"/>
            <a:r>
              <a:rPr lang="en-US" dirty="0" smtClean="0"/>
              <a:t>Perkins Loan (5% fixed) – student</a:t>
            </a:r>
          </a:p>
          <a:p>
            <a:pPr lvl="1"/>
            <a:r>
              <a:rPr lang="en-US" dirty="0" smtClean="0"/>
              <a:t>Stafford Direct Loan (max of 6.8% fixed) – student</a:t>
            </a:r>
          </a:p>
          <a:p>
            <a:pPr lvl="1"/>
            <a:r>
              <a:rPr lang="en-US" dirty="0" smtClean="0"/>
              <a:t>PLUS Loan (7.9% fixed) – parent and graduate student</a:t>
            </a:r>
          </a:p>
          <a:p>
            <a:pPr lvl="1"/>
            <a:r>
              <a:rPr lang="en-US" dirty="0" smtClean="0"/>
              <a:t>Alternative Loan (variable rates)  – last resort</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569407384"/>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Compare &amp; </a:t>
            </a:r>
            <a:r>
              <a:rPr lang="en-US" dirty="0" smtClean="0"/>
              <a:t>Contrast: Federal/Non-Federal</a:t>
            </a:r>
            <a:endParaRPr lang="en-US" dirty="0"/>
          </a:p>
        </p:txBody>
      </p:sp>
      <p:sp>
        <p:nvSpPr>
          <p:cNvPr id="3" name="Content Placeholder 2"/>
          <p:cNvSpPr>
            <a:spLocks noGrp="1"/>
          </p:cNvSpPr>
          <p:nvPr>
            <p:ph idx="1"/>
          </p:nvPr>
        </p:nvSpPr>
        <p:spPr/>
        <p:txBody>
          <a:bodyPr/>
          <a:lstStyle/>
          <a:p>
            <a:r>
              <a:rPr lang="en-US" dirty="0"/>
              <a:t>Non-federal education loans and other options should be explored only after students have utilized their maximum federal education loan eligibility.  </a:t>
            </a:r>
            <a:endParaRPr lang="en-US" dirty="0" smtClean="0"/>
          </a:p>
          <a:p>
            <a:endParaRPr lang="en-US" dirty="0"/>
          </a:p>
          <a:p>
            <a:r>
              <a:rPr lang="en-US" dirty="0"/>
              <a:t>Federal educational loans which include Stafford and PLUS Loans may have more favorable terms and conditions than non-federal private educational loans. </a:t>
            </a:r>
            <a:endParaRPr lang="en-US" dirty="0" smtClean="0"/>
          </a:p>
          <a:p>
            <a:endParaRPr lang="en-US" dirty="0"/>
          </a:p>
          <a:p>
            <a:r>
              <a:rPr lang="en-US" dirty="0"/>
              <a:t>Must file the FAFSA to gain access to federal loans.</a:t>
            </a:r>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17559453"/>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Explore Federal before Private Loans</a:t>
            </a:r>
            <a:endParaRPr lang="en-US" dirty="0"/>
          </a:p>
        </p:txBody>
      </p:sp>
      <p:sp>
        <p:nvSpPr>
          <p:cNvPr id="3" name="Content Placeholder 2"/>
          <p:cNvSpPr>
            <a:spLocks noGrp="1"/>
          </p:cNvSpPr>
          <p:nvPr>
            <p:ph idx="1"/>
          </p:nvPr>
        </p:nvSpPr>
        <p:spPr>
          <a:xfrm>
            <a:off x="457200" y="1524000"/>
            <a:ext cx="8229600" cy="4602163"/>
          </a:xfrm>
        </p:spPr>
        <p:txBody>
          <a:bodyPr>
            <a:normAutofit fontScale="92500" lnSpcReduction="20000"/>
          </a:bodyPr>
          <a:lstStyle/>
          <a:p>
            <a:r>
              <a:rPr lang="en-US" dirty="0"/>
              <a:t>According to recent data from the Department of Education, the majority of undergraduates who borrowed private loans in the academic year 2007-08 did so even though they hadn’t taken out all of the federal loan debt for which they were qualified. </a:t>
            </a:r>
            <a:endParaRPr lang="en-US" dirty="0" smtClean="0"/>
          </a:p>
          <a:p>
            <a:pPr marL="0" indent="0">
              <a:buNone/>
            </a:pPr>
            <a:endParaRPr lang="en-US" dirty="0"/>
          </a:p>
          <a:p>
            <a:r>
              <a:rPr lang="en-US" dirty="0"/>
              <a:t>In fact, nearly one quarter of these private loan borrowers did not take out any federal loans at all</a:t>
            </a:r>
            <a:r>
              <a:rPr lang="en-US" dirty="0" smtClean="0"/>
              <a:t>!</a:t>
            </a:r>
          </a:p>
          <a:p>
            <a:pPr marL="0" indent="0">
              <a:buNone/>
            </a:pPr>
            <a:endParaRPr lang="en-US" dirty="0"/>
          </a:p>
          <a:p>
            <a:r>
              <a:rPr lang="en-US" dirty="0"/>
              <a:t>This is a major public policy problem because private loans are far more risky than federal loans and almost always much more expensive. </a:t>
            </a:r>
          </a:p>
          <a:p>
            <a:endParaRPr lang="en-US" dirty="0"/>
          </a:p>
          <a:p>
            <a:pPr marL="0" indent="0">
              <a:buNone/>
            </a:pPr>
            <a:endParaRPr lang="en-US" sz="1700" dirty="0" smtClean="0"/>
          </a:p>
          <a:p>
            <a:pPr marL="0" indent="0">
              <a:buNone/>
            </a:pPr>
            <a:r>
              <a:rPr lang="en-US" sz="1700" dirty="0" smtClean="0"/>
              <a:t>(*  </a:t>
            </a:r>
            <a:r>
              <a:rPr lang="en-US" sz="1700" dirty="0"/>
              <a:t>From: The $64 Million Dollar Question on Private Student Loans,  Author: Stephen </a:t>
            </a:r>
            <a:r>
              <a:rPr lang="en-US" sz="1700" dirty="0" err="1"/>
              <a:t>Burd</a:t>
            </a:r>
            <a:r>
              <a:rPr lang="en-US" sz="1700" dirty="0"/>
              <a:t>, July 20, 2011)</a:t>
            </a:r>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41953588"/>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Circumstances</a:t>
            </a:r>
            <a:endParaRPr lang="en-US" dirty="0"/>
          </a:p>
        </p:txBody>
      </p:sp>
      <p:sp>
        <p:nvSpPr>
          <p:cNvPr id="3" name="Content Placeholder 2"/>
          <p:cNvSpPr>
            <a:spLocks noGrp="1"/>
          </p:cNvSpPr>
          <p:nvPr>
            <p:ph idx="1"/>
          </p:nvPr>
        </p:nvSpPr>
        <p:spPr/>
        <p:txBody>
          <a:bodyPr/>
          <a:lstStyle/>
          <a:p>
            <a:r>
              <a:rPr lang="en-US" dirty="0"/>
              <a:t>Divorced or separated parents</a:t>
            </a:r>
          </a:p>
          <a:p>
            <a:r>
              <a:rPr lang="en-US" dirty="0"/>
              <a:t>  Stepparents</a:t>
            </a:r>
          </a:p>
          <a:p>
            <a:r>
              <a:rPr lang="en-US" dirty="0"/>
              <a:t>  Adoptive parents</a:t>
            </a:r>
          </a:p>
          <a:p>
            <a:r>
              <a:rPr lang="en-US" dirty="0"/>
              <a:t>  Foster parents</a:t>
            </a:r>
          </a:p>
          <a:p>
            <a:r>
              <a:rPr lang="en-US" dirty="0"/>
              <a:t>  Legal guardians</a:t>
            </a:r>
          </a:p>
          <a:p>
            <a:r>
              <a:rPr lang="en-US" dirty="0"/>
              <a:t>  Living with others</a:t>
            </a:r>
          </a:p>
          <a:p>
            <a:r>
              <a:rPr lang="en-US" dirty="0"/>
              <a:t>  Recent death or disability</a:t>
            </a:r>
          </a:p>
          <a:p>
            <a:r>
              <a:rPr lang="en-US" dirty="0"/>
              <a:t>  Reduced income</a:t>
            </a:r>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787966749"/>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Financial Aid 101</a:t>
            </a:r>
            <a:endParaRPr lang="en-US" dirty="0"/>
          </a:p>
        </p:txBody>
      </p:sp>
      <p:sp>
        <p:nvSpPr>
          <p:cNvPr id="3" name="Subtitle 2"/>
          <p:cNvSpPr>
            <a:spLocks noGrp="1"/>
          </p:cNvSpPr>
          <p:nvPr>
            <p:ph type="subTitle" idx="1"/>
          </p:nvPr>
        </p:nvSpPr>
        <p:spPr/>
        <p:txBody>
          <a:bodyPr>
            <a:normAutofit/>
          </a:bodyPr>
          <a:lstStyle/>
          <a:p>
            <a:r>
              <a:rPr lang="en-US" sz="3200" dirty="0" smtClean="0"/>
              <a:t>Final Thoughts</a:t>
            </a:r>
            <a:endParaRPr lang="en-US" sz="32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9953945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you can be doing now…prior to completing the FAFSA</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r>
              <a:rPr lang="en-US" dirty="0"/>
              <a:t>Visit websites with free information about college, financial aid and </a:t>
            </a:r>
            <a:r>
              <a:rPr lang="en-US" dirty="0" smtClean="0"/>
              <a:t>careers</a:t>
            </a:r>
          </a:p>
          <a:p>
            <a:endParaRPr lang="en-US" dirty="0" smtClean="0"/>
          </a:p>
          <a:p>
            <a:r>
              <a:rPr lang="en-US" dirty="0" smtClean="0"/>
              <a:t>Explore scholarship opportunities – locally, regionally and nationally</a:t>
            </a:r>
          </a:p>
          <a:p>
            <a:pPr marL="0" indent="0">
              <a:buNone/>
            </a:pPr>
            <a:endParaRPr lang="en-US" dirty="0" smtClean="0"/>
          </a:p>
          <a:p>
            <a:r>
              <a:rPr lang="en-US" dirty="0" smtClean="0"/>
              <a:t>Use the FAFSA4caster – to estimate EFC and eligibility </a:t>
            </a:r>
            <a:r>
              <a:rPr lang="en-US" dirty="0"/>
              <a:t>for federal </a:t>
            </a:r>
            <a:r>
              <a:rPr lang="en-US" dirty="0" smtClean="0"/>
              <a:t>financial aid</a:t>
            </a:r>
          </a:p>
          <a:p>
            <a:pPr lvl="1"/>
            <a:r>
              <a:rPr lang="en-US" dirty="0" smtClean="0"/>
              <a:t>Free online tool, available at www.fafsa.gov</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6429150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How do you identify offers that should be avoided?</a:t>
            </a:r>
          </a:p>
        </p:txBody>
      </p:sp>
      <p:sp>
        <p:nvSpPr>
          <p:cNvPr id="3" name="Content Placeholder 2"/>
          <p:cNvSpPr>
            <a:spLocks noGrp="1"/>
          </p:cNvSpPr>
          <p:nvPr>
            <p:ph idx="1"/>
          </p:nvPr>
        </p:nvSpPr>
        <p:spPr>
          <a:xfrm>
            <a:off x="457200" y="1524000"/>
            <a:ext cx="8229600" cy="4495800"/>
          </a:xfrm>
        </p:spPr>
        <p:txBody>
          <a:bodyPr>
            <a:normAutofit/>
          </a:bodyPr>
          <a:lstStyle/>
          <a:p>
            <a:pPr marL="388938" indent="-388938" defTabSz="1039813">
              <a:buFont typeface="Arial" charset="0"/>
              <a:buChar char="•"/>
            </a:pPr>
            <a:r>
              <a:rPr lang="en-US" sz="2800" dirty="0">
                <a:latin typeface="Calibri" pitchFamily="-112" charset="0"/>
              </a:rPr>
              <a:t>Anyone who charges you a fee: </a:t>
            </a:r>
          </a:p>
          <a:p>
            <a:pPr marL="388938" indent="-388938" defTabSz="1039813">
              <a:buFont typeface="Arial" charset="0"/>
              <a:buChar char="•"/>
            </a:pPr>
            <a:endParaRPr lang="en-US" sz="900" dirty="0">
              <a:latin typeface="Calibri" pitchFamily="-112" charset="0"/>
            </a:endParaRPr>
          </a:p>
          <a:p>
            <a:pPr marL="846138" lvl="1" indent="-388938" defTabSz="1039813">
              <a:buFont typeface="Arial" charset="0"/>
              <a:buChar char="•"/>
            </a:pPr>
            <a:r>
              <a:rPr lang="en-US" sz="2800" dirty="0">
                <a:latin typeface="Calibri" pitchFamily="-112" charset="0"/>
              </a:rPr>
              <a:t>for information about financial aid</a:t>
            </a:r>
          </a:p>
          <a:p>
            <a:pPr marL="846138" lvl="1" indent="-388938" defTabSz="1039813">
              <a:buFont typeface="Arial" charset="0"/>
              <a:buChar char="•"/>
            </a:pPr>
            <a:endParaRPr lang="en-US" sz="900" dirty="0">
              <a:latin typeface="Calibri" pitchFamily="-112" charset="0"/>
            </a:endParaRPr>
          </a:p>
          <a:p>
            <a:pPr marL="846138" lvl="1" indent="-388938" defTabSz="1039813">
              <a:buFont typeface="Arial" charset="0"/>
              <a:buChar char="•"/>
            </a:pPr>
            <a:r>
              <a:rPr lang="en-US" sz="2800" dirty="0">
                <a:latin typeface="Calibri" pitchFamily="-112" charset="0"/>
              </a:rPr>
              <a:t>to complete the FAFSA </a:t>
            </a:r>
          </a:p>
          <a:p>
            <a:pPr marL="1246188" lvl="2" indent="-388938" defTabSz="1039813">
              <a:buFont typeface="Arial" charset="0"/>
              <a:buChar char="•"/>
            </a:pPr>
            <a:r>
              <a:rPr lang="en-US" sz="2600" b="1" dirty="0" smtClean="0">
                <a:latin typeface="Calibri" pitchFamily="-112" charset="0"/>
              </a:rPr>
              <a:t>Do not use:  </a:t>
            </a:r>
            <a:r>
              <a:rPr lang="en-US" sz="2600" b="1" dirty="0" smtClean="0">
                <a:latin typeface="Calibri" pitchFamily="-112" charset="0"/>
                <a:hlinkClick r:id="rId4"/>
              </a:rPr>
              <a:t>www.fafsa.com</a:t>
            </a:r>
            <a:endParaRPr lang="en-US" sz="2600" b="1" dirty="0" smtClean="0">
              <a:latin typeface="Calibri" pitchFamily="-112" charset="0"/>
            </a:endParaRPr>
          </a:p>
          <a:p>
            <a:pPr marL="1246188" lvl="2" indent="-388938" defTabSz="1039813">
              <a:buFont typeface="Arial" charset="0"/>
              <a:buChar char="•"/>
            </a:pPr>
            <a:endParaRPr lang="en-US" sz="2600" dirty="0">
              <a:latin typeface="Calibri" pitchFamily="-112" charset="0"/>
            </a:endParaRPr>
          </a:p>
          <a:p>
            <a:pPr lvl="1" defTabSz="1039813">
              <a:buFont typeface="Arial" pitchFamily="34" charset="0"/>
              <a:buChar char="•"/>
            </a:pPr>
            <a:r>
              <a:rPr lang="en-US" sz="2800" dirty="0" smtClean="0">
                <a:latin typeface="Calibri" pitchFamily="-112" charset="0"/>
              </a:rPr>
              <a:t>to </a:t>
            </a:r>
            <a:r>
              <a:rPr lang="en-US" sz="2800" dirty="0">
                <a:latin typeface="Calibri" pitchFamily="-112" charset="0"/>
              </a:rPr>
              <a:t>apply/receive a scholarship</a:t>
            </a:r>
          </a:p>
          <a:p>
            <a:endParaRPr lang="en-US" sz="40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19043234"/>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Potential “Scams”</a:t>
            </a:r>
          </a:p>
        </p:txBody>
      </p:sp>
      <p:sp>
        <p:nvSpPr>
          <p:cNvPr id="3" name="Content Placeholder 2"/>
          <p:cNvSpPr>
            <a:spLocks noGrp="1"/>
          </p:cNvSpPr>
          <p:nvPr>
            <p:ph idx="1"/>
          </p:nvPr>
        </p:nvSpPr>
        <p:spPr/>
        <p:txBody>
          <a:bodyPr/>
          <a:lstStyle/>
          <a:p>
            <a:pPr marL="388938" indent="-388938" defTabSz="1039813">
              <a:buFont typeface="Arial" charset="0"/>
              <a:buChar char="•"/>
            </a:pPr>
            <a:r>
              <a:rPr lang="en-US" dirty="0">
                <a:latin typeface="Calibri" pitchFamily="-112" charset="0"/>
              </a:rPr>
              <a:t>The scholarship is guaranteed or your money back.” </a:t>
            </a:r>
          </a:p>
          <a:p>
            <a:pPr marL="388938" indent="-388938" defTabSz="1039813">
              <a:buNone/>
            </a:pPr>
            <a:endParaRPr lang="en-US" sz="700" dirty="0">
              <a:latin typeface="Calibri" pitchFamily="-112" charset="0"/>
            </a:endParaRPr>
          </a:p>
          <a:p>
            <a:pPr marL="388938" indent="-388938" defTabSz="1039813">
              <a:buNone/>
            </a:pPr>
            <a:r>
              <a:rPr lang="en-US" dirty="0">
                <a:solidFill>
                  <a:schemeClr val="accent2"/>
                </a:solidFill>
                <a:latin typeface="Calibri" pitchFamily="-112" charset="0"/>
              </a:rPr>
              <a:t>	</a:t>
            </a:r>
            <a:r>
              <a:rPr lang="en-US" b="1" dirty="0">
                <a:latin typeface="Calibri" pitchFamily="-112" charset="0"/>
              </a:rPr>
              <a:t>No one can guarantee your scholarship before it is awarded.</a:t>
            </a:r>
          </a:p>
          <a:p>
            <a:pPr marL="388938" indent="-388938" algn="ctr" defTabSz="1039813">
              <a:buNone/>
            </a:pPr>
            <a:endParaRPr lang="en-US" sz="1200" b="1" dirty="0">
              <a:latin typeface="Calibri" pitchFamily="-112" charset="0"/>
            </a:endParaRPr>
          </a:p>
          <a:p>
            <a:pPr marL="388938" indent="-388938" defTabSz="1039813">
              <a:lnSpc>
                <a:spcPct val="90000"/>
              </a:lnSpc>
              <a:buFont typeface="Arial" charset="0"/>
              <a:buChar char="•"/>
            </a:pPr>
            <a:r>
              <a:rPr lang="en-US" dirty="0">
                <a:latin typeface="Calibri" pitchFamily="-112" charset="0"/>
              </a:rPr>
              <a:t>“Come to our free seminar and we’ll show you how to get more financial aid.” </a:t>
            </a:r>
          </a:p>
          <a:p>
            <a:pPr marL="388938" indent="-388938" defTabSz="1039813">
              <a:buNone/>
            </a:pPr>
            <a:r>
              <a:rPr lang="en-US" dirty="0">
                <a:solidFill>
                  <a:srgbClr val="008457"/>
                </a:solidFill>
                <a:latin typeface="Calibri" pitchFamily="-112" charset="0"/>
              </a:rPr>
              <a:t>	</a:t>
            </a:r>
            <a:r>
              <a:rPr lang="en-US" b="1" dirty="0" smtClean="0">
                <a:latin typeface="Calibri" pitchFamily="-112" charset="0"/>
              </a:rPr>
              <a:t>This </a:t>
            </a:r>
            <a:r>
              <a:rPr lang="en-US" b="1" dirty="0">
                <a:latin typeface="Calibri" pitchFamily="-112" charset="0"/>
              </a:rPr>
              <a:t>is a sales pitch. Don’t pay </a:t>
            </a:r>
            <a:r>
              <a:rPr lang="en-US" b="1" dirty="0" smtClean="0">
                <a:latin typeface="Calibri" pitchFamily="-112" charset="0"/>
              </a:rPr>
              <a:t>for </a:t>
            </a:r>
            <a:r>
              <a:rPr lang="en-US" b="1" dirty="0">
                <a:latin typeface="Calibri" pitchFamily="-112" charset="0"/>
              </a:rPr>
              <a:t>information that you can get </a:t>
            </a:r>
            <a:r>
              <a:rPr lang="en-US" b="1" dirty="0" smtClean="0">
                <a:latin typeface="Calibri" pitchFamily="-112" charset="0"/>
              </a:rPr>
              <a:t>elsewhere </a:t>
            </a:r>
            <a:r>
              <a:rPr lang="en-US" b="1" dirty="0">
                <a:latin typeface="Calibri" pitchFamily="-112" charset="0"/>
              </a:rPr>
              <a:t>for free.</a:t>
            </a:r>
          </a:p>
          <a:p>
            <a:pPr marL="388938" indent="-388938" algn="ctr" defTabSz="1039813">
              <a:buNone/>
            </a:pPr>
            <a:endParaRPr lang="en-US" sz="1200" b="1" dirty="0">
              <a:solidFill>
                <a:schemeClr val="accent2"/>
              </a:solidFill>
              <a:latin typeface="Calibri" pitchFamily="-112" charset="0"/>
            </a:endParaRPr>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638169283"/>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Potential “Scams”</a:t>
            </a:r>
          </a:p>
        </p:txBody>
      </p:sp>
      <p:sp>
        <p:nvSpPr>
          <p:cNvPr id="3" name="Content Placeholder 2"/>
          <p:cNvSpPr>
            <a:spLocks noGrp="1"/>
          </p:cNvSpPr>
          <p:nvPr>
            <p:ph idx="1"/>
          </p:nvPr>
        </p:nvSpPr>
        <p:spPr/>
        <p:txBody>
          <a:bodyPr>
            <a:normAutofit/>
          </a:bodyPr>
          <a:lstStyle/>
          <a:p>
            <a:r>
              <a:rPr lang="en-US" dirty="0"/>
              <a:t>The scholarship requires a small fee</a:t>
            </a:r>
            <a:r>
              <a:rPr lang="en-US" dirty="0" smtClean="0"/>
              <a:t>.”</a:t>
            </a:r>
          </a:p>
          <a:p>
            <a:pPr lvl="1"/>
            <a:r>
              <a:rPr lang="en-US" dirty="0" smtClean="0"/>
              <a:t>Never </a:t>
            </a:r>
            <a:r>
              <a:rPr lang="en-US" dirty="0"/>
              <a:t>pay a fee to get a </a:t>
            </a:r>
            <a:r>
              <a:rPr lang="en-US" dirty="0" smtClean="0"/>
              <a:t>scholarship</a:t>
            </a:r>
            <a:r>
              <a:rPr lang="en-US" dirty="0"/>
              <a:t>.</a:t>
            </a:r>
          </a:p>
          <a:p>
            <a:endParaRPr lang="en-US" dirty="0"/>
          </a:p>
          <a:p>
            <a:r>
              <a:rPr lang="en-US" dirty="0"/>
              <a:t>“You are a finalist” for an award you never applied for.</a:t>
            </a:r>
          </a:p>
          <a:p>
            <a:pPr lvl="1"/>
            <a:r>
              <a:rPr lang="en-US" dirty="0" smtClean="0"/>
              <a:t>If </a:t>
            </a:r>
            <a:r>
              <a:rPr lang="en-US" dirty="0"/>
              <a:t>you did not apply, it is not </a:t>
            </a:r>
            <a:r>
              <a:rPr lang="en-US" dirty="0" smtClean="0"/>
              <a:t>a legitimate </a:t>
            </a:r>
            <a:r>
              <a:rPr lang="en-US" dirty="0"/>
              <a:t>offer.</a:t>
            </a:r>
          </a:p>
          <a:p>
            <a:endParaRPr lang="en-US" dirty="0"/>
          </a:p>
          <a:p>
            <a:r>
              <a:rPr lang="en-US" dirty="0"/>
              <a:t>“You can’t get this information anywhere else</a:t>
            </a:r>
            <a:r>
              <a:rPr lang="en-US" dirty="0" smtClean="0"/>
              <a:t>.”</a:t>
            </a:r>
          </a:p>
          <a:p>
            <a:pPr lvl="1"/>
            <a:r>
              <a:rPr lang="en-US" dirty="0" smtClean="0"/>
              <a:t>Everyone </a:t>
            </a:r>
            <a:r>
              <a:rPr lang="en-US" dirty="0"/>
              <a:t>has access to the same information.</a:t>
            </a:r>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233517774"/>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Recent Trends</a:t>
            </a:r>
            <a:endParaRPr lang="en-US" dirty="0"/>
          </a:p>
        </p:txBody>
      </p:sp>
      <p:sp>
        <p:nvSpPr>
          <p:cNvPr id="3" name="Content Placeholder 2"/>
          <p:cNvSpPr>
            <a:spLocks noGrp="1"/>
          </p:cNvSpPr>
          <p:nvPr>
            <p:ph idx="1"/>
          </p:nvPr>
        </p:nvSpPr>
        <p:spPr>
          <a:xfrm>
            <a:off x="457200" y="1524000"/>
            <a:ext cx="8229600" cy="4602163"/>
          </a:xfrm>
        </p:spPr>
        <p:txBody>
          <a:bodyPr/>
          <a:lstStyle/>
          <a:p>
            <a:r>
              <a:rPr lang="en-US" dirty="0"/>
              <a:t>College costs are rising more than inflation</a:t>
            </a:r>
          </a:p>
          <a:p>
            <a:r>
              <a:rPr lang="en-US" dirty="0"/>
              <a:t>Family income and gift aid not keeping up</a:t>
            </a:r>
          </a:p>
          <a:p>
            <a:r>
              <a:rPr lang="en-US" dirty="0"/>
              <a:t>Families are relying more heavily on debt</a:t>
            </a:r>
          </a:p>
          <a:p>
            <a:r>
              <a:rPr lang="en-US" dirty="0"/>
              <a:t>4 </a:t>
            </a:r>
            <a:r>
              <a:rPr lang="en-US" dirty="0" err="1"/>
              <a:t>yr</a:t>
            </a:r>
            <a:r>
              <a:rPr lang="en-US" dirty="0"/>
              <a:t> grads in PA avg. $27,000 in debt ($300/month)</a:t>
            </a:r>
          </a:p>
          <a:p>
            <a:r>
              <a:rPr lang="en-US" dirty="0"/>
              <a:t>Avg. debt will climb to $31,000 ($350/month)</a:t>
            </a:r>
          </a:p>
          <a:p>
            <a:r>
              <a:rPr lang="en-US" dirty="0"/>
              <a:t>Student loan default rates are on the rise</a:t>
            </a:r>
          </a:p>
          <a:p>
            <a:r>
              <a:rPr lang="en-US" dirty="0"/>
              <a:t>Federal parent loans are fixed at 7.9%</a:t>
            </a:r>
          </a:p>
          <a:p>
            <a:pPr marL="0" indent="0">
              <a:buNone/>
            </a:pPr>
            <a:r>
              <a:rPr lang="en-US" dirty="0" smtClean="0"/>
              <a:t>	$</a:t>
            </a:r>
            <a:r>
              <a:rPr lang="en-US" dirty="0"/>
              <a:t>10,000 = $125/month; $40,000 = $</a:t>
            </a:r>
            <a:r>
              <a:rPr lang="en-US" dirty="0" smtClean="0"/>
              <a:t>500/month</a:t>
            </a:r>
          </a:p>
          <a:p>
            <a:pPr marL="0" indent="0">
              <a:buNone/>
            </a:pPr>
            <a:r>
              <a:rPr lang="en-US" dirty="0"/>
              <a:t>	</a:t>
            </a:r>
            <a:r>
              <a:rPr lang="en-US" dirty="0" smtClean="0"/>
              <a:t>What </a:t>
            </a:r>
            <a:r>
              <a:rPr lang="en-US" dirty="0"/>
              <a:t>if you have 2 or 3 kids to put through college?</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90274929"/>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Remember!	</a:t>
            </a:r>
          </a:p>
        </p:txBody>
      </p:sp>
      <p:sp>
        <p:nvSpPr>
          <p:cNvPr id="3" name="Content Placeholder 2"/>
          <p:cNvSpPr>
            <a:spLocks noGrp="1"/>
          </p:cNvSpPr>
          <p:nvPr>
            <p:ph idx="1"/>
          </p:nvPr>
        </p:nvSpPr>
        <p:spPr>
          <a:xfrm>
            <a:off x="457200" y="1524000"/>
            <a:ext cx="8229600" cy="4495800"/>
          </a:xfrm>
        </p:spPr>
        <p:txBody>
          <a:bodyPr>
            <a:normAutofit fontScale="85000" lnSpcReduction="20000"/>
          </a:bodyPr>
          <a:lstStyle/>
          <a:p>
            <a:pPr marL="0" indent="0">
              <a:buNone/>
            </a:pPr>
            <a:r>
              <a:rPr lang="en-US" sz="4000" dirty="0"/>
              <a:t>You should never have to pay:</a:t>
            </a:r>
          </a:p>
          <a:p>
            <a:endParaRPr lang="en-US" sz="4000" dirty="0"/>
          </a:p>
          <a:p>
            <a:r>
              <a:rPr lang="en-US" sz="4000" dirty="0"/>
              <a:t>For information about college financial aid</a:t>
            </a:r>
          </a:p>
          <a:p>
            <a:endParaRPr lang="en-US" sz="4000" dirty="0"/>
          </a:p>
          <a:p>
            <a:r>
              <a:rPr lang="en-US" sz="4000" dirty="0"/>
              <a:t>To apply for federal financial aid (FAFSA)</a:t>
            </a:r>
          </a:p>
          <a:p>
            <a:endParaRPr lang="en-US" sz="4000" dirty="0"/>
          </a:p>
          <a:p>
            <a:r>
              <a:rPr lang="en-US" sz="4000" dirty="0"/>
              <a:t>To receive financial aid for college</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595000508"/>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Did you know?</a:t>
            </a:r>
            <a:endParaRPr lang="en-US" dirty="0"/>
          </a:p>
        </p:txBody>
      </p:sp>
      <p:sp>
        <p:nvSpPr>
          <p:cNvPr id="3" name="Content Placeholder 2"/>
          <p:cNvSpPr>
            <a:spLocks noGrp="1"/>
          </p:cNvSpPr>
          <p:nvPr>
            <p:ph idx="1"/>
          </p:nvPr>
        </p:nvSpPr>
        <p:spPr>
          <a:xfrm>
            <a:off x="457200" y="1447800"/>
            <a:ext cx="8229600" cy="5029200"/>
          </a:xfrm>
        </p:spPr>
        <p:txBody>
          <a:bodyPr>
            <a:normAutofit lnSpcReduction="10000"/>
          </a:bodyPr>
          <a:lstStyle/>
          <a:p>
            <a:r>
              <a:rPr lang="en-US" dirty="0"/>
              <a:t>For the first time, student loan debt will be approaching $1 trillion. In 2000, that number was around $200 </a:t>
            </a:r>
            <a:r>
              <a:rPr lang="en-US" dirty="0" smtClean="0"/>
              <a:t>billion.</a:t>
            </a:r>
          </a:p>
          <a:p>
            <a:endParaRPr lang="en-US" dirty="0" smtClean="0"/>
          </a:p>
          <a:p>
            <a:r>
              <a:rPr lang="en-US" dirty="0" smtClean="0"/>
              <a:t>For </a:t>
            </a:r>
            <a:r>
              <a:rPr lang="en-US" dirty="0"/>
              <a:t>the first time, last year student loan debt outpaced credit card debt</a:t>
            </a:r>
            <a:r>
              <a:rPr lang="en-US" dirty="0" smtClean="0"/>
              <a:t>.</a:t>
            </a:r>
          </a:p>
          <a:p>
            <a:endParaRPr lang="en-US" dirty="0" smtClean="0"/>
          </a:p>
          <a:p>
            <a:r>
              <a:rPr lang="en-US" dirty="0"/>
              <a:t>In the 1990s, less than half of those graduating with a bachelor's degree did so with debt. Now it's two-thirds</a:t>
            </a:r>
            <a:r>
              <a:rPr lang="en-US" dirty="0" smtClean="0"/>
              <a:t>.</a:t>
            </a:r>
          </a:p>
          <a:p>
            <a:endParaRPr lang="en-US" dirty="0" smtClean="0"/>
          </a:p>
          <a:p>
            <a:r>
              <a:rPr lang="en-US" dirty="0"/>
              <a:t>The average 2011 graduate entered the job market carrying around $27,200 of debt, according to Mark </a:t>
            </a:r>
            <a:r>
              <a:rPr lang="en-US" dirty="0" err="1"/>
              <a:t>Kantrowitz</a:t>
            </a:r>
            <a:r>
              <a:rPr lang="en-US" dirty="0"/>
              <a:t> of the financial aid websites Fastweb.com and Finaid.org.</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1325458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Think loan balances are no big deal?</a:t>
            </a:r>
          </a:p>
        </p:txBody>
      </p:sp>
      <p:sp>
        <p:nvSpPr>
          <p:cNvPr id="3" name="Content Placeholder 2"/>
          <p:cNvSpPr>
            <a:spLocks noGrp="1"/>
          </p:cNvSpPr>
          <p:nvPr>
            <p:ph idx="1"/>
          </p:nvPr>
        </p:nvSpPr>
        <p:spPr/>
        <p:txBody>
          <a:bodyPr>
            <a:normAutofit fontScale="77500" lnSpcReduction="20000"/>
          </a:bodyPr>
          <a:lstStyle/>
          <a:p>
            <a:r>
              <a:rPr lang="en-US" dirty="0"/>
              <a:t>Stafford borrowing (est. based on sub./</a:t>
            </a:r>
            <a:r>
              <a:rPr lang="en-US" dirty="0" err="1"/>
              <a:t>unsub</a:t>
            </a:r>
            <a:r>
              <a:rPr lang="en-US" dirty="0"/>
              <a:t>. loans &amp;10 year repay) </a:t>
            </a:r>
          </a:p>
          <a:p>
            <a:r>
              <a:rPr lang="en-US" dirty="0"/>
              <a:t>  $20,000 @ 5.0% = $212.13/</a:t>
            </a:r>
            <a:r>
              <a:rPr lang="en-US" dirty="0" err="1"/>
              <a:t>mo</a:t>
            </a:r>
            <a:endParaRPr lang="en-US" dirty="0"/>
          </a:p>
          <a:p>
            <a:r>
              <a:rPr lang="en-US" dirty="0"/>
              <a:t>  $50,000 @ 5.0% = $530.32/</a:t>
            </a:r>
            <a:r>
              <a:rPr lang="en-US" dirty="0" err="1"/>
              <a:t>mo</a:t>
            </a:r>
            <a:endParaRPr lang="en-US" dirty="0"/>
          </a:p>
          <a:p>
            <a:r>
              <a:rPr lang="en-US" dirty="0"/>
              <a:t>  $80,000 @ 5.0% = $848.52/</a:t>
            </a:r>
            <a:r>
              <a:rPr lang="en-US" dirty="0" err="1"/>
              <a:t>mo</a:t>
            </a:r>
            <a:endParaRPr lang="en-US" dirty="0"/>
          </a:p>
          <a:p>
            <a:r>
              <a:rPr lang="en-US" dirty="0"/>
              <a:t>  $140,000 @ 5.0% = $1,484.91/</a:t>
            </a:r>
            <a:r>
              <a:rPr lang="en-US" dirty="0" err="1"/>
              <a:t>mo</a:t>
            </a:r>
            <a:endParaRPr lang="en-US" dirty="0"/>
          </a:p>
          <a:p>
            <a:r>
              <a:rPr lang="en-US" dirty="0"/>
              <a:t>  $200,000 @ 5.0% = $2,121.13/</a:t>
            </a:r>
            <a:r>
              <a:rPr lang="en-US" dirty="0" err="1"/>
              <a:t>mo</a:t>
            </a:r>
            <a:endParaRPr lang="en-US" dirty="0"/>
          </a:p>
          <a:p>
            <a:endParaRPr lang="en-US" dirty="0"/>
          </a:p>
          <a:p>
            <a:r>
              <a:rPr lang="en-US" dirty="0"/>
              <a:t>  Parent PLUS (assuming no cap. Int., 10 year repay)</a:t>
            </a:r>
          </a:p>
          <a:p>
            <a:r>
              <a:rPr lang="en-US" dirty="0"/>
              <a:t>  $20,000 @ 7.9% = $327.48/</a:t>
            </a:r>
            <a:r>
              <a:rPr lang="en-US" dirty="0" err="1"/>
              <a:t>mo</a:t>
            </a:r>
            <a:endParaRPr lang="en-US" dirty="0"/>
          </a:p>
          <a:p>
            <a:r>
              <a:rPr lang="en-US" dirty="0"/>
              <a:t>  $50,000 @ 7.9% = 818.72/</a:t>
            </a:r>
            <a:r>
              <a:rPr lang="en-US" dirty="0" err="1"/>
              <a:t>mo</a:t>
            </a:r>
            <a:endParaRPr lang="en-US" dirty="0"/>
          </a:p>
          <a:p>
            <a:r>
              <a:rPr lang="en-US" dirty="0"/>
              <a:t>  $80,000 @ 7.9% = $1,309.95/</a:t>
            </a:r>
            <a:r>
              <a:rPr lang="en-US" dirty="0" err="1"/>
              <a:t>mo</a:t>
            </a:r>
            <a:endParaRPr lang="en-US" dirty="0"/>
          </a:p>
          <a:p>
            <a:r>
              <a:rPr lang="en-US" dirty="0"/>
              <a:t>  $140,000 @ 7.9% = $2,292.41/</a:t>
            </a:r>
            <a:r>
              <a:rPr lang="en-US" dirty="0" err="1"/>
              <a:t>mo</a:t>
            </a:r>
            <a:endParaRPr lang="en-US" dirty="0"/>
          </a:p>
          <a:p>
            <a:r>
              <a:rPr lang="en-US" dirty="0"/>
              <a:t>  $200,000 @ 7.9% = $3,274.88/</a:t>
            </a:r>
            <a:r>
              <a:rPr lang="en-US" dirty="0" err="1"/>
              <a:t>mo</a:t>
            </a:r>
            <a:r>
              <a:rPr lang="en-US" dirty="0"/>
              <a:t> </a:t>
            </a:r>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3734657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Students, will you be living with your parents after graduation?</a:t>
            </a:r>
          </a:p>
        </p:txBody>
      </p:sp>
      <p:sp>
        <p:nvSpPr>
          <p:cNvPr id="3" name="Content Placeholder 2"/>
          <p:cNvSpPr>
            <a:spLocks noGrp="1"/>
          </p:cNvSpPr>
          <p:nvPr>
            <p:ph idx="1"/>
          </p:nvPr>
        </p:nvSpPr>
        <p:spPr/>
        <p:txBody>
          <a:bodyPr>
            <a:normAutofit fontScale="92500"/>
          </a:bodyPr>
          <a:lstStyle/>
          <a:p>
            <a:r>
              <a:rPr lang="en-US" dirty="0"/>
              <a:t>According to Forbes Magazine, the average starting salaries  </a:t>
            </a:r>
            <a:r>
              <a:rPr lang="en-US" dirty="0" smtClean="0"/>
              <a:t>for </a:t>
            </a:r>
            <a:r>
              <a:rPr lang="en-US" dirty="0"/>
              <a:t>2010 college graduates </a:t>
            </a:r>
            <a:r>
              <a:rPr lang="en-US" dirty="0" smtClean="0"/>
              <a:t>are:</a:t>
            </a:r>
          </a:p>
          <a:p>
            <a:pPr lvl="1"/>
            <a:r>
              <a:rPr lang="en-US" dirty="0" smtClean="0"/>
              <a:t> </a:t>
            </a:r>
            <a:r>
              <a:rPr lang="en-US" dirty="0"/>
              <a:t>Liberal arts = $32,000 – $36,000 (</a:t>
            </a:r>
            <a:r>
              <a:rPr lang="en-US" dirty="0" smtClean="0"/>
              <a:t>avg. </a:t>
            </a:r>
            <a:r>
              <a:rPr lang="en-US" dirty="0"/>
              <a:t>est. net pay = $</a:t>
            </a:r>
            <a:r>
              <a:rPr lang="en-US" dirty="0" smtClean="0"/>
              <a:t>1,842/</a:t>
            </a:r>
            <a:r>
              <a:rPr lang="en-US" dirty="0" err="1" smtClean="0"/>
              <a:t>mo</a:t>
            </a:r>
            <a:r>
              <a:rPr lang="en-US" dirty="0" smtClean="0"/>
              <a:t>)</a:t>
            </a:r>
          </a:p>
          <a:p>
            <a:pPr lvl="1"/>
            <a:r>
              <a:rPr lang="en-US" dirty="0" smtClean="0"/>
              <a:t>Teachers </a:t>
            </a:r>
            <a:r>
              <a:rPr lang="en-US" dirty="0"/>
              <a:t>= $29,000 – $33,000 (</a:t>
            </a:r>
            <a:r>
              <a:rPr lang="en-US" dirty="0" smtClean="0"/>
              <a:t>avg. </a:t>
            </a:r>
            <a:r>
              <a:rPr lang="en-US" dirty="0"/>
              <a:t>est. net pay = $1,679/</a:t>
            </a:r>
            <a:r>
              <a:rPr lang="en-US" dirty="0" err="1"/>
              <a:t>mo</a:t>
            </a:r>
            <a:r>
              <a:rPr lang="en-US" dirty="0" smtClean="0"/>
              <a:t>)</a:t>
            </a:r>
          </a:p>
          <a:p>
            <a:pPr lvl="1"/>
            <a:r>
              <a:rPr lang="en-US" dirty="0" smtClean="0"/>
              <a:t> </a:t>
            </a:r>
            <a:r>
              <a:rPr lang="en-US" dirty="0"/>
              <a:t>Engineers = $60,000 - $75,000 (</a:t>
            </a:r>
            <a:r>
              <a:rPr lang="en-US" dirty="0" smtClean="0"/>
              <a:t>avg. </a:t>
            </a:r>
            <a:r>
              <a:rPr lang="en-US" dirty="0"/>
              <a:t>est. net pay = $3,375/</a:t>
            </a:r>
            <a:r>
              <a:rPr lang="en-US" dirty="0" err="1"/>
              <a:t>mo</a:t>
            </a:r>
            <a:r>
              <a:rPr lang="en-US" dirty="0" smtClean="0"/>
              <a:t>)</a:t>
            </a:r>
          </a:p>
          <a:p>
            <a:pPr lvl="1"/>
            <a:r>
              <a:rPr lang="en-US" dirty="0" smtClean="0"/>
              <a:t> </a:t>
            </a:r>
            <a:r>
              <a:rPr lang="en-US" dirty="0"/>
              <a:t>Ave. all grads = $45,000 - $48,000 (</a:t>
            </a:r>
            <a:r>
              <a:rPr lang="en-US" dirty="0" smtClean="0"/>
              <a:t>avg. </a:t>
            </a:r>
            <a:r>
              <a:rPr lang="en-US" dirty="0"/>
              <a:t>est. net pay = $2,519/</a:t>
            </a:r>
            <a:r>
              <a:rPr lang="en-US" dirty="0" err="1"/>
              <a:t>mo</a:t>
            </a:r>
            <a:r>
              <a:rPr lang="en-US" dirty="0"/>
              <a:t>) </a:t>
            </a:r>
          </a:p>
          <a:p>
            <a:endParaRPr lang="en-US" dirty="0"/>
          </a:p>
          <a:p>
            <a:r>
              <a:rPr lang="en-US" dirty="0"/>
              <a:t>After paying your student loans (and possible credit cards), will you have enough to live on?  What life style?</a:t>
            </a:r>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7787572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Beware the 5 Year Plan!</a:t>
            </a:r>
          </a:p>
        </p:txBody>
      </p:sp>
      <p:sp>
        <p:nvSpPr>
          <p:cNvPr id="3" name="Content Placeholder 2"/>
          <p:cNvSpPr>
            <a:spLocks noGrp="1"/>
          </p:cNvSpPr>
          <p:nvPr>
            <p:ph idx="1"/>
          </p:nvPr>
        </p:nvSpPr>
        <p:spPr>
          <a:xfrm>
            <a:off x="457200" y="1524000"/>
            <a:ext cx="8229600" cy="4602163"/>
          </a:xfrm>
        </p:spPr>
        <p:txBody>
          <a:bodyPr>
            <a:normAutofit fontScale="92500"/>
          </a:bodyPr>
          <a:lstStyle/>
          <a:p>
            <a:pPr marL="0" indent="0">
              <a:buNone/>
            </a:pPr>
            <a:r>
              <a:rPr lang="en-US" dirty="0"/>
              <a:t>Things like double majors, study abroad, internships, and athletics can enhance the educational experience and improve marketability.  But it comes at a price:</a:t>
            </a:r>
          </a:p>
          <a:p>
            <a:endParaRPr lang="en-US" dirty="0"/>
          </a:p>
          <a:p>
            <a:r>
              <a:rPr lang="en-US" dirty="0"/>
              <a:t>Total cost just increased by 25%.</a:t>
            </a:r>
          </a:p>
          <a:p>
            <a:r>
              <a:rPr lang="en-US" dirty="0"/>
              <a:t>The fifth year likely costs 20% more than the 1st year did.</a:t>
            </a:r>
          </a:p>
          <a:p>
            <a:r>
              <a:rPr lang="en-US" dirty="0"/>
              <a:t>Loss of institutional funds if they only allow for four years.</a:t>
            </a:r>
          </a:p>
          <a:p>
            <a:r>
              <a:rPr lang="en-US" dirty="0"/>
              <a:t>Loss of PA State Grant if all four years have been </a:t>
            </a:r>
            <a:r>
              <a:rPr lang="en-US" dirty="0" smtClean="0"/>
              <a:t>received.</a:t>
            </a:r>
            <a:endParaRPr lang="en-US" dirty="0"/>
          </a:p>
          <a:p>
            <a:r>
              <a:rPr lang="en-US" dirty="0"/>
              <a:t>Reduction in student borrowing capacity if maximum loans received in the first four years (only $4,000 left).</a:t>
            </a:r>
          </a:p>
          <a:p>
            <a:r>
              <a:rPr lang="en-US" dirty="0" smtClean="0"/>
              <a:t>Talk it over and plan ahead!</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032290653"/>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Things to Talk About</a:t>
            </a:r>
            <a:endParaRPr lang="en-US" dirty="0"/>
          </a:p>
        </p:txBody>
      </p:sp>
      <p:sp>
        <p:nvSpPr>
          <p:cNvPr id="3" name="Content Placeholder 2"/>
          <p:cNvSpPr>
            <a:spLocks noGrp="1"/>
          </p:cNvSpPr>
          <p:nvPr>
            <p:ph idx="1"/>
          </p:nvPr>
        </p:nvSpPr>
        <p:spPr/>
        <p:txBody>
          <a:bodyPr/>
          <a:lstStyle/>
          <a:p>
            <a:r>
              <a:rPr lang="en-US" dirty="0"/>
              <a:t>Keep borrowing in line with future earning power (estimate </a:t>
            </a:r>
            <a:r>
              <a:rPr lang="en-US" dirty="0" smtClean="0"/>
              <a:t>loan </a:t>
            </a:r>
            <a:r>
              <a:rPr lang="en-US" dirty="0"/>
              <a:t>payments at pheaa.org or youcandealwithit.com)</a:t>
            </a:r>
          </a:p>
          <a:p>
            <a:r>
              <a:rPr lang="en-US" dirty="0"/>
              <a:t>  Clearly determine who will pay for </a:t>
            </a:r>
            <a:r>
              <a:rPr lang="en-US" dirty="0" smtClean="0"/>
              <a:t>what</a:t>
            </a:r>
            <a:endParaRPr lang="en-US" dirty="0"/>
          </a:p>
          <a:p>
            <a:r>
              <a:rPr lang="en-US" dirty="0"/>
              <a:t>  How much debt can the family take on</a:t>
            </a:r>
            <a:r>
              <a:rPr lang="en-US" dirty="0" smtClean="0"/>
              <a:t>?</a:t>
            </a:r>
          </a:p>
          <a:p>
            <a:r>
              <a:rPr lang="en-US" dirty="0" smtClean="0"/>
              <a:t>  Are there options for cutting costs?</a:t>
            </a:r>
            <a:endParaRPr lang="en-US" dirty="0"/>
          </a:p>
          <a:p>
            <a:r>
              <a:rPr lang="en-US" dirty="0"/>
              <a:t>  Give yourself a low-cost </a:t>
            </a:r>
            <a:r>
              <a:rPr lang="en-US" dirty="0" smtClean="0"/>
              <a:t>alternative</a:t>
            </a:r>
            <a:endParaRPr lang="en-US" dirty="0"/>
          </a:p>
          <a:p>
            <a:r>
              <a:rPr lang="en-US" dirty="0"/>
              <a:t>  </a:t>
            </a:r>
            <a:r>
              <a:rPr lang="en-US" dirty="0" smtClean="0"/>
              <a:t>How much will the student work?</a:t>
            </a:r>
          </a:p>
          <a:p>
            <a:r>
              <a:rPr lang="en-US" dirty="0" smtClean="0"/>
              <a:t>  How many years will college take?</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63137329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Students – what you do now does affect you later</a:t>
            </a:r>
          </a:p>
        </p:txBody>
      </p:sp>
      <p:sp>
        <p:nvSpPr>
          <p:cNvPr id="3" name="Content Placeholder 2"/>
          <p:cNvSpPr>
            <a:spLocks noGrp="1"/>
          </p:cNvSpPr>
          <p:nvPr>
            <p:ph idx="1"/>
          </p:nvPr>
        </p:nvSpPr>
        <p:spPr/>
        <p:txBody>
          <a:bodyPr>
            <a:normAutofit fontScale="92500" lnSpcReduction="20000"/>
          </a:bodyPr>
          <a:lstStyle/>
          <a:p>
            <a:r>
              <a:rPr lang="en-US" dirty="0" smtClean="0"/>
              <a:t>Student </a:t>
            </a:r>
            <a:r>
              <a:rPr lang="en-US" dirty="0"/>
              <a:t>loans  </a:t>
            </a:r>
          </a:p>
          <a:p>
            <a:endParaRPr lang="en-US" dirty="0"/>
          </a:p>
          <a:p>
            <a:r>
              <a:rPr lang="en-US" dirty="0"/>
              <a:t> </a:t>
            </a:r>
            <a:r>
              <a:rPr lang="en-US" dirty="0" smtClean="0"/>
              <a:t>Credit </a:t>
            </a:r>
            <a:r>
              <a:rPr lang="en-US" dirty="0"/>
              <a:t>cards</a:t>
            </a:r>
          </a:p>
          <a:p>
            <a:endParaRPr lang="en-US" dirty="0"/>
          </a:p>
          <a:p>
            <a:r>
              <a:rPr lang="en-US" dirty="0"/>
              <a:t> </a:t>
            </a:r>
            <a:r>
              <a:rPr lang="en-US" dirty="0" smtClean="0"/>
              <a:t>Credit </a:t>
            </a:r>
            <a:r>
              <a:rPr lang="en-US" dirty="0"/>
              <a:t>reputation</a:t>
            </a:r>
          </a:p>
          <a:p>
            <a:endParaRPr lang="en-US" dirty="0"/>
          </a:p>
          <a:p>
            <a:r>
              <a:rPr lang="en-US" dirty="0"/>
              <a:t> </a:t>
            </a:r>
            <a:r>
              <a:rPr lang="en-US" dirty="0" smtClean="0"/>
              <a:t>Budgeting</a:t>
            </a:r>
            <a:endParaRPr lang="en-US" dirty="0"/>
          </a:p>
          <a:p>
            <a:endParaRPr lang="en-US" dirty="0"/>
          </a:p>
          <a:p>
            <a:r>
              <a:rPr lang="en-US" dirty="0"/>
              <a:t> </a:t>
            </a:r>
            <a:r>
              <a:rPr lang="en-US" dirty="0" smtClean="0"/>
              <a:t>Be </a:t>
            </a:r>
            <a:r>
              <a:rPr lang="en-US" dirty="0"/>
              <a:t>a wise money </a:t>
            </a:r>
            <a:r>
              <a:rPr lang="en-US" dirty="0" smtClean="0"/>
              <a:t>manager</a:t>
            </a:r>
            <a:endParaRPr lang="en-US" dirty="0"/>
          </a:p>
          <a:p>
            <a:endParaRPr lang="en-US" dirty="0" smtClean="0"/>
          </a:p>
          <a:p>
            <a:r>
              <a:rPr lang="en-US" dirty="0" smtClean="0"/>
              <a:t> Control </a:t>
            </a:r>
            <a:r>
              <a:rPr lang="en-US" dirty="0"/>
              <a:t>your </a:t>
            </a:r>
            <a:r>
              <a:rPr lang="en-US" dirty="0" smtClean="0"/>
              <a:t>debt</a:t>
            </a:r>
            <a:endParaRPr lang="en-US" dirty="0"/>
          </a:p>
          <a:p>
            <a:endParaRPr lang="en-US" dirty="0" smtClean="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090839195"/>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Did you know?</a:t>
            </a:r>
            <a:endParaRPr lang="en-US" dirty="0"/>
          </a:p>
        </p:txBody>
      </p:sp>
      <p:sp>
        <p:nvSpPr>
          <p:cNvPr id="3" name="Content Placeholder 2"/>
          <p:cNvSpPr>
            <a:spLocks noGrp="1"/>
          </p:cNvSpPr>
          <p:nvPr>
            <p:ph idx="1"/>
          </p:nvPr>
        </p:nvSpPr>
        <p:spPr/>
        <p:txBody>
          <a:bodyPr/>
          <a:lstStyle/>
          <a:p>
            <a:r>
              <a:rPr lang="en-US" dirty="0" smtClean="0"/>
              <a:t>College </a:t>
            </a:r>
            <a:r>
              <a:rPr lang="en-US" dirty="0"/>
              <a:t>grads are moving back in with mom and dad in historic </a:t>
            </a:r>
            <a:r>
              <a:rPr lang="en-US" dirty="0" smtClean="0"/>
              <a:t>numbers</a:t>
            </a:r>
          </a:p>
          <a:p>
            <a:r>
              <a:rPr lang="en-US" dirty="0"/>
              <a:t>According to the consulting and marketing firm </a:t>
            </a:r>
            <a:r>
              <a:rPr lang="en-US" dirty="0" err="1"/>
              <a:t>Twentysomething</a:t>
            </a:r>
            <a:r>
              <a:rPr lang="en-US" dirty="0"/>
              <a:t> Inc., of the 2 million students graduating in 2011, an estimated 85 percent of them will end up spending some time back home. </a:t>
            </a:r>
            <a:endParaRPr lang="en-US" dirty="0" smtClean="0"/>
          </a:p>
          <a:p>
            <a:r>
              <a:rPr lang="en-US" dirty="0" smtClean="0"/>
              <a:t>A </a:t>
            </a:r>
            <a:r>
              <a:rPr lang="en-US" dirty="0"/>
              <a:t>U.S. Census report from May concluded that the percentage of young adults residing with their parents has jumped to 34 percent, largely because of bleak economic prospects</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72569898"/>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a:xfrm>
            <a:off x="457200" y="1524000"/>
            <a:ext cx="8229600" cy="4495800"/>
          </a:xfrm>
        </p:spPr>
        <p:txBody>
          <a:bodyPr>
            <a:normAutofit fontScale="92500" lnSpcReduction="10000"/>
          </a:bodyPr>
          <a:lstStyle/>
          <a:p>
            <a:r>
              <a:rPr lang="en-US" sz="2800" dirty="0"/>
              <a:t>pheaa.org</a:t>
            </a:r>
          </a:p>
          <a:p>
            <a:r>
              <a:rPr lang="en-US" sz="2800" dirty="0"/>
              <a:t>EducationPlanner.org</a:t>
            </a:r>
          </a:p>
          <a:p>
            <a:r>
              <a:rPr lang="en-US" sz="2800" dirty="0"/>
              <a:t>Youcandealwithit.com</a:t>
            </a:r>
          </a:p>
          <a:p>
            <a:r>
              <a:rPr lang="en-US" sz="2800" dirty="0"/>
              <a:t>Myfedloan.org</a:t>
            </a:r>
          </a:p>
          <a:p>
            <a:r>
              <a:rPr lang="en-US" sz="2800" dirty="0" smtClean="0"/>
              <a:t>PHEAA toll free</a:t>
            </a:r>
            <a:r>
              <a:rPr lang="en-US" sz="2800" dirty="0"/>
              <a:t>:  </a:t>
            </a:r>
            <a:r>
              <a:rPr lang="en-US" sz="2800" dirty="0" smtClean="0"/>
              <a:t>1-800-692-7392</a:t>
            </a:r>
          </a:p>
          <a:p>
            <a:r>
              <a:rPr lang="en-US" sz="2800" dirty="0"/>
              <a:t>Federal Student Aid Info Center – 1-800-433-3243</a:t>
            </a:r>
          </a:p>
          <a:p>
            <a:r>
              <a:rPr lang="en-US" sz="2800" dirty="0" smtClean="0"/>
              <a:t>www.fafsa.gov</a:t>
            </a:r>
            <a:endParaRPr lang="en-US" sz="2800" dirty="0"/>
          </a:p>
          <a:p>
            <a:r>
              <a:rPr lang="en-US" sz="2800" dirty="0"/>
              <a:t>www.federalstudentaid.ed.gov – general financial aid info</a:t>
            </a:r>
          </a:p>
          <a:p>
            <a:r>
              <a:rPr lang="en-US" sz="2800" dirty="0"/>
              <a:t>www.direct.ed.gov – information on federal loans</a:t>
            </a:r>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511182930"/>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 Information</a:t>
            </a:r>
            <a:endParaRPr lang="en-US" dirty="0"/>
          </a:p>
        </p:txBody>
      </p:sp>
      <p:sp>
        <p:nvSpPr>
          <p:cNvPr id="3" name="Content Placeholder 2"/>
          <p:cNvSpPr>
            <a:spLocks noGrp="1"/>
          </p:cNvSpPr>
          <p:nvPr>
            <p:ph idx="1"/>
          </p:nvPr>
        </p:nvSpPr>
        <p:spPr/>
        <p:txBody>
          <a:bodyPr>
            <a:normAutofit/>
          </a:bodyPr>
          <a:lstStyle/>
          <a:p>
            <a:r>
              <a:rPr lang="en-US" sz="3200" b="1" dirty="0" smtClean="0"/>
              <a:t>PHEAA:  1-800-692-7392</a:t>
            </a:r>
          </a:p>
          <a:p>
            <a:pPr marL="0" indent="0">
              <a:buNone/>
            </a:pPr>
            <a:endParaRPr lang="en-US" sz="3200" b="1" dirty="0" smtClean="0"/>
          </a:p>
          <a:p>
            <a:r>
              <a:rPr lang="en-US" sz="3200" b="1" dirty="0" smtClean="0"/>
              <a:t>Federal Student Aid:  1-800-433-3243</a:t>
            </a:r>
          </a:p>
          <a:p>
            <a:pPr marL="0" indent="0" algn="ctr">
              <a:buNone/>
            </a:pPr>
            <a:r>
              <a:rPr lang="en-US" sz="3200" b="1" dirty="0" smtClean="0"/>
              <a:t>(Questions on your FAFSA)</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086152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Economy</a:t>
            </a:r>
            <a:endParaRPr lang="en-US" dirty="0"/>
          </a:p>
        </p:txBody>
      </p:sp>
      <p:sp>
        <p:nvSpPr>
          <p:cNvPr id="3" name="Content Placeholder 2"/>
          <p:cNvSpPr>
            <a:spLocks noGrp="1"/>
          </p:cNvSpPr>
          <p:nvPr>
            <p:ph idx="1"/>
          </p:nvPr>
        </p:nvSpPr>
        <p:spPr>
          <a:xfrm>
            <a:off x="457200" y="1447800"/>
            <a:ext cx="8229600" cy="4678363"/>
          </a:xfrm>
        </p:spPr>
        <p:txBody>
          <a:bodyPr>
            <a:normAutofit fontScale="77500" lnSpcReduction="20000"/>
          </a:bodyPr>
          <a:lstStyle/>
          <a:p>
            <a:pPr marL="0" indent="0">
              <a:buNone/>
            </a:pPr>
            <a:r>
              <a:rPr lang="en-US" sz="3600" dirty="0"/>
              <a:t>Effects still being felt at the family level</a:t>
            </a:r>
          </a:p>
          <a:p>
            <a:pPr lvl="1">
              <a:buFont typeface="Arial" pitchFamily="34" charset="0"/>
              <a:buChar char="•"/>
            </a:pPr>
            <a:r>
              <a:rPr lang="en-US" sz="3400" dirty="0" smtClean="0"/>
              <a:t>Unemployment</a:t>
            </a:r>
            <a:r>
              <a:rPr lang="en-US" sz="3400" dirty="0"/>
              <a:t>, reduced hours, lost </a:t>
            </a:r>
            <a:r>
              <a:rPr lang="en-US" sz="3400" dirty="0" smtClean="0"/>
              <a:t>overtime</a:t>
            </a:r>
            <a:r>
              <a:rPr lang="en-US" sz="3400" dirty="0"/>
              <a:t>, stagnant wages, increasing taxes, </a:t>
            </a:r>
            <a:r>
              <a:rPr lang="en-US" sz="3400" dirty="0" smtClean="0"/>
              <a:t>rising </a:t>
            </a:r>
            <a:r>
              <a:rPr lang="en-US" sz="3400" dirty="0"/>
              <a:t>utility bills, strained savings  </a:t>
            </a:r>
            <a:endParaRPr lang="en-US" sz="3400" dirty="0" smtClean="0"/>
          </a:p>
          <a:p>
            <a:pPr marL="0" indent="0">
              <a:buNone/>
            </a:pPr>
            <a:endParaRPr lang="en-US" sz="3600" dirty="0"/>
          </a:p>
          <a:p>
            <a:pPr marL="0" indent="0">
              <a:buNone/>
            </a:pPr>
            <a:r>
              <a:rPr lang="en-US" sz="3600" dirty="0"/>
              <a:t>Colleges not holding the line on cost increases for tuition, fees, room, board (up </a:t>
            </a:r>
            <a:r>
              <a:rPr lang="en-US" sz="3600" dirty="0" smtClean="0"/>
              <a:t>5 - 8% </a:t>
            </a:r>
            <a:r>
              <a:rPr lang="en-US" sz="3600" dirty="0"/>
              <a:t>per year</a:t>
            </a:r>
            <a:r>
              <a:rPr lang="en-US" sz="3600" dirty="0" smtClean="0"/>
              <a:t>)	</a:t>
            </a:r>
          </a:p>
          <a:p>
            <a:pPr marL="0" indent="0">
              <a:buNone/>
            </a:pPr>
            <a:endParaRPr lang="en-US" sz="3600" dirty="0"/>
          </a:p>
          <a:p>
            <a:pPr marL="0" indent="0">
              <a:buNone/>
            </a:pPr>
            <a:r>
              <a:rPr lang="en-US" sz="3600" dirty="0"/>
              <a:t>State budgets are strapped; colleges, school districts, counties, local municipalities, and families all feel the pinch as it trickles </a:t>
            </a:r>
            <a:r>
              <a:rPr lang="en-US" sz="3600" dirty="0" smtClean="0"/>
              <a:t>down	</a:t>
            </a:r>
            <a:endParaRPr lang="en-US" sz="3600" dirty="0"/>
          </a:p>
          <a:p>
            <a:pPr marL="0" indent="0">
              <a:buNone/>
            </a:pPr>
            <a:endParaRPr lang="en-US" sz="36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905206446"/>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000" dirty="0" smtClean="0"/>
              <a:t>QUESTIONS?</a:t>
            </a:r>
            <a:endParaRPr lang="en-US" sz="60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288794322"/>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is Financial Aid?</a:t>
            </a:r>
            <a:endParaRPr lang="en-US" dirty="0"/>
          </a:p>
        </p:txBody>
      </p:sp>
      <p:sp>
        <p:nvSpPr>
          <p:cNvPr id="3" name="Content Placeholder 2"/>
          <p:cNvSpPr>
            <a:spLocks noGrp="1"/>
          </p:cNvSpPr>
          <p:nvPr>
            <p:ph idx="1"/>
          </p:nvPr>
        </p:nvSpPr>
        <p:spPr/>
        <p:txBody>
          <a:bodyPr>
            <a:normAutofit/>
          </a:bodyPr>
          <a:lstStyle/>
          <a:p>
            <a:pPr marL="0" indent="0">
              <a:buNone/>
            </a:pPr>
            <a:r>
              <a:rPr lang="en-US" sz="3600" dirty="0"/>
              <a:t>Financial aid consists of funds provided to students and families to help pay for postsecondary educational expenses</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098803869"/>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does the money come from?</a:t>
            </a:r>
            <a:endParaRPr lang="en-US" dirty="0"/>
          </a:p>
        </p:txBody>
      </p:sp>
      <p:sp>
        <p:nvSpPr>
          <p:cNvPr id="3" name="Content Placeholder 2"/>
          <p:cNvSpPr>
            <a:spLocks noGrp="1"/>
          </p:cNvSpPr>
          <p:nvPr>
            <p:ph idx="1"/>
          </p:nvPr>
        </p:nvSpPr>
        <p:spPr/>
        <p:txBody>
          <a:bodyPr/>
          <a:lstStyle/>
          <a:p>
            <a:r>
              <a:rPr lang="en-US" dirty="0" smtClean="0"/>
              <a:t>Federal </a:t>
            </a:r>
            <a:r>
              <a:rPr lang="en-US" dirty="0"/>
              <a:t>Government</a:t>
            </a:r>
          </a:p>
          <a:p>
            <a:r>
              <a:rPr lang="en-US" dirty="0"/>
              <a:t>State Government</a:t>
            </a:r>
          </a:p>
          <a:p>
            <a:r>
              <a:rPr lang="en-US" dirty="0" smtClean="0"/>
              <a:t>School/Colleges</a:t>
            </a:r>
          </a:p>
          <a:p>
            <a:endParaRPr lang="en-US" dirty="0"/>
          </a:p>
          <a:p>
            <a:r>
              <a:rPr lang="en-US" dirty="0"/>
              <a:t>Private Scholarship Sources:</a:t>
            </a:r>
          </a:p>
          <a:p>
            <a:pPr lvl="1"/>
            <a:r>
              <a:rPr lang="en-US" dirty="0"/>
              <a:t>HS Counselors</a:t>
            </a:r>
          </a:p>
          <a:p>
            <a:pPr lvl="1"/>
            <a:r>
              <a:rPr lang="en-US" dirty="0"/>
              <a:t>Clubs and organizations</a:t>
            </a:r>
          </a:p>
          <a:p>
            <a:pPr lvl="1"/>
            <a:r>
              <a:rPr lang="en-US" dirty="0"/>
              <a:t>Employers</a:t>
            </a:r>
          </a:p>
          <a:p>
            <a:pPr lvl="1"/>
            <a:r>
              <a:rPr lang="en-US" dirty="0"/>
              <a:t>Internet scholarship searches</a:t>
            </a:r>
          </a:p>
          <a:p>
            <a:pPr marL="0" indent="0">
              <a:buNone/>
            </a:pP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040189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2">
      <a:dk1>
        <a:srgbClr val="FFFFFF"/>
      </a:dk1>
      <a:lt1>
        <a:srgbClr val="000000"/>
      </a:lt1>
      <a:dk2>
        <a:srgbClr val="FFFFFF"/>
      </a:dk2>
      <a:lt2>
        <a:srgbClr val="CCCCCC"/>
      </a:lt2>
      <a:accent1>
        <a:srgbClr val="00A4E3"/>
      </a:accent1>
      <a:accent2>
        <a:srgbClr val="6DB33F"/>
      </a:accent2>
      <a:accent3>
        <a:srgbClr val="000000"/>
      </a:accent3>
      <a:accent4>
        <a:srgbClr val="5F6062"/>
      </a:accent4>
      <a:accent5>
        <a:srgbClr val="7E8082"/>
      </a:accent5>
      <a:accent6>
        <a:srgbClr val="00AEC5"/>
      </a:accent6>
      <a:hlink>
        <a:srgbClr val="00B0F0"/>
      </a:hlink>
      <a:folHlink>
        <a:srgbClr val="00527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7001</TotalTime>
  <Words>10618</Words>
  <Application>Microsoft Macintosh PowerPoint</Application>
  <PresentationFormat>On-screen Show (4:3)</PresentationFormat>
  <Paragraphs>912</Paragraphs>
  <Slides>71</Slides>
  <Notes>71</Notes>
  <HiddenSlides>21</HiddenSlides>
  <MMClips>0</MMClips>
  <ScaleCrop>false</ScaleCrop>
  <HeadingPairs>
    <vt:vector size="4" baseType="variant">
      <vt:variant>
        <vt:lpstr>Design Template</vt:lpstr>
      </vt:variant>
      <vt:variant>
        <vt:i4>1</vt:i4>
      </vt:variant>
      <vt:variant>
        <vt:lpstr>Slide Titles</vt:lpstr>
      </vt:variant>
      <vt:variant>
        <vt:i4>71</vt:i4>
      </vt:variant>
    </vt:vector>
  </HeadingPairs>
  <TitlesOfParts>
    <vt:vector size="72" baseType="lpstr">
      <vt:lpstr>Office Theme</vt:lpstr>
      <vt:lpstr>To be courteous to others, we ask that you silence or shut off your phones.   Your consideration is appreciated.</vt:lpstr>
      <vt:lpstr>Slide 2</vt:lpstr>
      <vt:lpstr>Financial Aid 101 </vt:lpstr>
      <vt:lpstr>Your Presenter</vt:lpstr>
      <vt:lpstr>3 things to take away…</vt:lpstr>
      <vt:lpstr>Recent Trends</vt:lpstr>
      <vt:lpstr>The Economy</vt:lpstr>
      <vt:lpstr>What is Financial Aid?</vt:lpstr>
      <vt:lpstr>Where does the money come from?</vt:lpstr>
      <vt:lpstr>Basis for awarding aid…</vt:lpstr>
      <vt:lpstr>Applying for Financial Aid</vt:lpstr>
      <vt:lpstr>Purpose of the Free Application for Federal Student Aid (FAFSA)</vt:lpstr>
      <vt:lpstr>When to Apply &amp; Who’s Information is needed!</vt:lpstr>
      <vt:lpstr>Ways to apply</vt:lpstr>
      <vt:lpstr>www.fafsa.gov</vt:lpstr>
      <vt:lpstr>Documents Needed to Complete the FAFSA:</vt:lpstr>
      <vt:lpstr>FAFSA Completion Tips</vt:lpstr>
      <vt:lpstr>FAFSA Completion Tips</vt:lpstr>
      <vt:lpstr>IRS Data Retrieval Tool</vt:lpstr>
      <vt:lpstr>IRS Data Retrieval Tool</vt:lpstr>
      <vt:lpstr>Who is independent?</vt:lpstr>
      <vt:lpstr>Personal Identification Number (PIN)</vt:lpstr>
      <vt:lpstr>Online State Grant Application</vt:lpstr>
      <vt:lpstr>Know your Deadlines! </vt:lpstr>
      <vt:lpstr>Financial Aid 101</vt:lpstr>
      <vt:lpstr>Federal Programs</vt:lpstr>
      <vt:lpstr>Federal Programs</vt:lpstr>
      <vt:lpstr>PA State Grant Program</vt:lpstr>
      <vt:lpstr>Other State Programs</vt:lpstr>
      <vt:lpstr>Federal Student Loans</vt:lpstr>
      <vt:lpstr>Federal Direct Loan Program</vt:lpstr>
      <vt:lpstr>Federal Direct Stafford Loan Program Borrowing Limits</vt:lpstr>
      <vt:lpstr>Additional eligibility</vt:lpstr>
      <vt:lpstr>Federal Direct PLUS Loan</vt:lpstr>
      <vt:lpstr>Alternative/Private Education Loans</vt:lpstr>
      <vt:lpstr>Financial Aid 101 </vt:lpstr>
      <vt:lpstr>After the FAFSA</vt:lpstr>
      <vt:lpstr>What is Need Analysis?</vt:lpstr>
      <vt:lpstr>Cost of Attendance or Student Budget</vt:lpstr>
      <vt:lpstr>Cost of Attendance or Student Budget</vt:lpstr>
      <vt:lpstr>Expected Family Contribution (EFC)</vt:lpstr>
      <vt:lpstr>How is the EFC calculated?</vt:lpstr>
      <vt:lpstr>Calculating Financial Need</vt:lpstr>
      <vt:lpstr>Financial Aid Award Letter</vt:lpstr>
      <vt:lpstr>Packaging Example</vt:lpstr>
      <vt:lpstr>A Simplified Aid Package</vt:lpstr>
      <vt:lpstr>Reviewing the Financial Aid Package</vt:lpstr>
      <vt:lpstr>Reviewing the Financial Aid Package</vt:lpstr>
      <vt:lpstr>How to Cover the Actual Family Contribution</vt:lpstr>
      <vt:lpstr>Tuition Payment Plans – An Option to Avoid or Limit Borrowing </vt:lpstr>
      <vt:lpstr>Borrowing for Higher Education</vt:lpstr>
      <vt:lpstr>Compare &amp; Contrast: Federal/Non-Federal</vt:lpstr>
      <vt:lpstr>Explore Federal before Private Loans</vt:lpstr>
      <vt:lpstr>Special Circumstances</vt:lpstr>
      <vt:lpstr>Financial Aid 101</vt:lpstr>
      <vt:lpstr>What you can be doing now…prior to completing the FAFSA</vt:lpstr>
      <vt:lpstr>How do you identify offers that should be avoided?</vt:lpstr>
      <vt:lpstr>Potential “Scams”</vt:lpstr>
      <vt:lpstr>Potential “Scams”</vt:lpstr>
      <vt:lpstr>Remember! </vt:lpstr>
      <vt:lpstr>Did you know?</vt:lpstr>
      <vt:lpstr>Think loan balances are no big deal?</vt:lpstr>
      <vt:lpstr>Students, will you be living with your parents after graduation?</vt:lpstr>
      <vt:lpstr>Beware the 5 Year Plan!</vt:lpstr>
      <vt:lpstr>Things to Talk About</vt:lpstr>
      <vt:lpstr>Students – what you do now does affect you later</vt:lpstr>
      <vt:lpstr>Did you know?</vt:lpstr>
      <vt:lpstr>Resources</vt:lpstr>
      <vt:lpstr>Contact Information</vt:lpstr>
      <vt:lpstr>QUESTIONS?</vt:lpstr>
      <vt:lpstr>Slide 71</vt:lpstr>
    </vt:vector>
  </TitlesOfParts>
  <Company>PHEAA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chackman</dc:creator>
  <cp:lastModifiedBy>PA Department of Education Classrooms for the Future</cp:lastModifiedBy>
  <cp:revision>182</cp:revision>
  <cp:lastPrinted>2011-10-11T19:00:53Z</cp:lastPrinted>
  <dcterms:created xsi:type="dcterms:W3CDTF">2012-01-24T15:02:32Z</dcterms:created>
  <dcterms:modified xsi:type="dcterms:W3CDTF">2012-01-24T15:03:05Z</dcterms:modified>
</cp:coreProperties>
</file>